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9" r:id="rId2"/>
    <p:sldId id="333" r:id="rId3"/>
    <p:sldId id="299" r:id="rId4"/>
    <p:sldId id="324" r:id="rId5"/>
    <p:sldId id="336" r:id="rId6"/>
    <p:sldId id="306" r:id="rId7"/>
    <p:sldId id="301" r:id="rId8"/>
    <p:sldId id="307" r:id="rId9"/>
    <p:sldId id="309" r:id="rId10"/>
    <p:sldId id="331" r:id="rId11"/>
    <p:sldId id="318" r:id="rId12"/>
    <p:sldId id="339" r:id="rId13"/>
    <p:sldId id="329" r:id="rId14"/>
    <p:sldId id="338" r:id="rId15"/>
    <p:sldId id="2565" r:id="rId16"/>
    <p:sldId id="302" r:id="rId17"/>
    <p:sldId id="289"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967A3-3BE8-4FF5-84EA-25AA92870546}" type="datetimeFigureOut">
              <a:rPr lang="fi-FI" smtClean="0"/>
              <a:t>26.1.2026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A2F8C-16BA-4566-B136-9A8D41937C4C}" type="slidenum">
              <a:rPr lang="fi-FI" smtClean="0"/>
              <a:t>‹#›</a:t>
            </a:fld>
            <a:endParaRPr lang="fi-FI"/>
          </a:p>
        </p:txBody>
      </p:sp>
    </p:spTree>
    <p:extLst>
      <p:ext uri="{BB962C8B-B14F-4D97-AF65-F5344CB8AC3E}">
        <p14:creationId xmlns:p14="http://schemas.microsoft.com/office/powerpoint/2010/main" val="260315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Edellyttää ymmärrystä nykyisistä muutoksista, tietoisuutta tulevaisuutta koskevista oletuksista, vaihtoehtoisten tulevaisuuksien kuvittelua ja kaiken tämän peilaamista nykyhetken valintoihin. </a:t>
            </a:r>
          </a:p>
          <a:p>
            <a:endParaRPr lang="en-FI"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8A2F8C-16BA-4566-B136-9A8D41937C4C}" type="slidenum">
              <a:rPr lang="fi-FI" smtClean="0"/>
              <a:t>3</a:t>
            </a:fld>
            <a:endParaRPr lang="fi-FI"/>
          </a:p>
        </p:txBody>
      </p:sp>
    </p:spTree>
    <p:extLst>
      <p:ext uri="{BB962C8B-B14F-4D97-AF65-F5344CB8AC3E}">
        <p14:creationId xmlns:p14="http://schemas.microsoft.com/office/powerpoint/2010/main" val="192489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Sekä</a:t>
            </a:r>
            <a:r>
              <a:rPr lang="en-US"/>
              <a:t> </a:t>
            </a:r>
            <a:r>
              <a:rPr lang="en-US" err="1"/>
              <a:t>ennakoinnin</a:t>
            </a:r>
            <a:r>
              <a:rPr lang="en-US"/>
              <a:t> </a:t>
            </a:r>
            <a:r>
              <a:rPr lang="en-US" err="1"/>
              <a:t>että</a:t>
            </a:r>
            <a:r>
              <a:rPr lang="en-US"/>
              <a:t>  </a:t>
            </a:r>
            <a:r>
              <a:rPr lang="en-US" err="1"/>
              <a:t>innovaatiotoiminnan</a:t>
            </a:r>
            <a:r>
              <a:rPr lang="en-US"/>
              <a:t> </a:t>
            </a:r>
            <a:r>
              <a:rPr lang="en-US" err="1"/>
              <a:t>vaikuttavuus</a:t>
            </a:r>
            <a:r>
              <a:rPr lang="en-US"/>
              <a:t> </a:t>
            </a:r>
            <a:r>
              <a:rPr lang="en-US" err="1"/>
              <a:t>jää</a:t>
            </a:r>
            <a:r>
              <a:rPr lang="en-US"/>
              <a:t> </a:t>
            </a:r>
            <a:r>
              <a:rPr lang="en-US" err="1"/>
              <a:t>rajalliseksi</a:t>
            </a:r>
            <a:r>
              <a:rPr lang="en-US"/>
              <a:t> </a:t>
            </a:r>
            <a:r>
              <a:rPr lang="en-US" err="1"/>
              <a:t>ellei</a:t>
            </a:r>
            <a:r>
              <a:rPr lang="en-US"/>
              <a:t> </a:t>
            </a:r>
            <a:r>
              <a:rPr lang="en-US" err="1"/>
              <a:t>niitä</a:t>
            </a:r>
            <a:r>
              <a:rPr lang="en-US"/>
              <a:t> </a:t>
            </a:r>
            <a:r>
              <a:rPr lang="en-US" err="1"/>
              <a:t>integroida</a:t>
            </a:r>
            <a:r>
              <a:rPr lang="en-US"/>
              <a:t> </a:t>
            </a:r>
            <a:r>
              <a:rPr lang="en-US" err="1"/>
              <a:t>toisiinsa</a:t>
            </a:r>
            <a:r>
              <a:rPr lang="en-US"/>
              <a:t> ja </a:t>
            </a:r>
            <a:r>
              <a:rPr lang="en-US" err="1"/>
              <a:t>osaksi</a:t>
            </a:r>
            <a:r>
              <a:rPr lang="en-US"/>
              <a:t> </a:t>
            </a:r>
            <a:r>
              <a:rPr lang="en-US" err="1"/>
              <a:t>organisaation</a:t>
            </a:r>
            <a:r>
              <a:rPr lang="en-US"/>
              <a:t> </a:t>
            </a:r>
            <a:r>
              <a:rPr lang="en-US" err="1"/>
              <a:t>muuta</a:t>
            </a:r>
            <a:r>
              <a:rPr lang="en-US"/>
              <a:t> </a:t>
            </a:r>
            <a:r>
              <a:rPr lang="en-US" err="1"/>
              <a:t>toimintaa</a:t>
            </a:r>
            <a:r>
              <a:rPr lang="en-US"/>
              <a:t>. </a:t>
            </a:r>
            <a:r>
              <a:rPr lang="en-US" err="1"/>
              <a:t>Tähän</a:t>
            </a:r>
            <a:r>
              <a:rPr lang="en-US"/>
              <a:t> </a:t>
            </a:r>
            <a:r>
              <a:rPr lang="en-US" err="1"/>
              <a:t>haasteeseen</a:t>
            </a:r>
            <a:r>
              <a:rPr lang="en-US"/>
              <a:t> </a:t>
            </a:r>
            <a:r>
              <a:rPr lang="en-US" err="1"/>
              <a:t>vastaamiseksi</a:t>
            </a:r>
            <a:r>
              <a:rPr lang="en-US"/>
              <a:t> on </a:t>
            </a:r>
            <a:r>
              <a:rPr lang="en-US" err="1"/>
              <a:t>kehitetty</a:t>
            </a:r>
            <a:r>
              <a:rPr lang="en-US"/>
              <a:t> </a:t>
            </a:r>
            <a:r>
              <a:rPr lang="en-US" err="1"/>
              <a:t>prosessimalleja</a:t>
            </a:r>
            <a:r>
              <a:rPr lang="en-US"/>
              <a:t>, </a:t>
            </a:r>
            <a:r>
              <a:rPr lang="en-US" err="1"/>
              <a:t>joilla</a:t>
            </a:r>
            <a:r>
              <a:rPr lang="en-US"/>
              <a:t> </a:t>
            </a:r>
            <a:r>
              <a:rPr lang="en-US" err="1"/>
              <a:t>ymmärrys</a:t>
            </a:r>
            <a:r>
              <a:rPr lang="en-US"/>
              <a:t> </a:t>
            </a:r>
            <a:r>
              <a:rPr lang="en-US" err="1"/>
              <a:t>tulevista</a:t>
            </a:r>
            <a:r>
              <a:rPr lang="en-US"/>
              <a:t> </a:t>
            </a:r>
            <a:r>
              <a:rPr lang="en-US" err="1"/>
              <a:t>tarpeista</a:t>
            </a:r>
            <a:r>
              <a:rPr lang="en-US"/>
              <a:t> ja </a:t>
            </a:r>
            <a:r>
              <a:rPr lang="en-US" err="1"/>
              <a:t>mahdollisuuksita</a:t>
            </a:r>
            <a:r>
              <a:rPr lang="en-US"/>
              <a:t> </a:t>
            </a:r>
            <a:r>
              <a:rPr lang="en-US" err="1"/>
              <a:t>saadaan</a:t>
            </a:r>
            <a:r>
              <a:rPr lang="en-US"/>
              <a:t> </a:t>
            </a:r>
            <a:r>
              <a:rPr lang="en-US" err="1"/>
              <a:t>vietyä</a:t>
            </a:r>
            <a:r>
              <a:rPr lang="en-US"/>
              <a:t> </a:t>
            </a:r>
            <a:r>
              <a:rPr lang="en-US" err="1"/>
              <a:t>käytäntöön</a:t>
            </a:r>
            <a:r>
              <a:rPr lang="en-US"/>
              <a:t> ja </a:t>
            </a:r>
            <a:r>
              <a:rPr lang="en-US" err="1"/>
              <a:t>tuotteistettua</a:t>
            </a:r>
            <a:r>
              <a:rPr lang="en-US"/>
              <a:t>. </a:t>
            </a:r>
          </a:p>
          <a:p>
            <a:r>
              <a:rPr lang="en-US" err="1"/>
              <a:t>Sitran</a:t>
            </a:r>
            <a:r>
              <a:rPr lang="en-US"/>
              <a:t> </a:t>
            </a:r>
            <a:r>
              <a:rPr lang="en-US" err="1"/>
              <a:t>kehittämä</a:t>
            </a:r>
            <a:r>
              <a:rPr lang="en-US"/>
              <a:t> ja </a:t>
            </a:r>
            <a:r>
              <a:rPr lang="en-US" err="1"/>
              <a:t>vapaasti</a:t>
            </a:r>
            <a:r>
              <a:rPr lang="en-US"/>
              <a:t> </a:t>
            </a:r>
            <a:r>
              <a:rPr lang="en-US" err="1"/>
              <a:t>saatavilla</a:t>
            </a:r>
            <a:r>
              <a:rPr lang="en-US"/>
              <a:t> </a:t>
            </a:r>
            <a:r>
              <a:rPr lang="en-US" err="1"/>
              <a:t>oleva</a:t>
            </a:r>
            <a:r>
              <a:rPr lang="en-US"/>
              <a:t> </a:t>
            </a:r>
            <a:r>
              <a:rPr lang="en-US" err="1"/>
              <a:t>ennakoivan</a:t>
            </a:r>
            <a:r>
              <a:rPr lang="en-US"/>
              <a:t> </a:t>
            </a:r>
            <a:r>
              <a:rPr lang="en-US" err="1"/>
              <a:t>innovaatiotoiminnan</a:t>
            </a:r>
            <a:r>
              <a:rPr lang="en-US"/>
              <a:t> </a:t>
            </a:r>
            <a:r>
              <a:rPr lang="en-US" err="1"/>
              <a:t>pelikirja</a:t>
            </a:r>
            <a:r>
              <a:rPr lang="en-US"/>
              <a:t> </a:t>
            </a:r>
            <a:r>
              <a:rPr lang="en-US" err="1"/>
              <a:t>kokoaa</a:t>
            </a:r>
            <a:r>
              <a:rPr lang="en-US"/>
              <a:t> </a:t>
            </a:r>
            <a:r>
              <a:rPr lang="en-US" err="1"/>
              <a:t>yhteen</a:t>
            </a:r>
            <a:r>
              <a:rPr lang="en-US"/>
              <a:t> </a:t>
            </a:r>
            <a:r>
              <a:rPr lang="en-US" err="1"/>
              <a:t>konkreettisia</a:t>
            </a:r>
            <a:r>
              <a:rPr lang="en-US"/>
              <a:t> </a:t>
            </a:r>
            <a:r>
              <a:rPr lang="en-US" err="1"/>
              <a:t>työkaluja</a:t>
            </a:r>
            <a:r>
              <a:rPr lang="en-US"/>
              <a:t> ja </a:t>
            </a:r>
            <a:r>
              <a:rPr lang="en-US" err="1"/>
              <a:t>työpohjia</a:t>
            </a:r>
            <a:r>
              <a:rPr lang="en-US"/>
              <a:t> </a:t>
            </a:r>
            <a:r>
              <a:rPr lang="en-US" err="1"/>
              <a:t>erityisesti</a:t>
            </a:r>
            <a:r>
              <a:rPr lang="en-US"/>
              <a:t> </a:t>
            </a:r>
            <a:r>
              <a:rPr lang="en-US" err="1"/>
              <a:t>julkisen</a:t>
            </a:r>
            <a:r>
              <a:rPr lang="en-US"/>
              <a:t> </a:t>
            </a:r>
            <a:r>
              <a:rPr lang="en-US" err="1"/>
              <a:t>sektorin</a:t>
            </a:r>
            <a:r>
              <a:rPr lang="en-US"/>
              <a:t> </a:t>
            </a:r>
            <a:r>
              <a:rPr lang="en-US" err="1"/>
              <a:t>kehitystyön</a:t>
            </a:r>
            <a:r>
              <a:rPr lang="en-US"/>
              <a:t> </a:t>
            </a:r>
            <a:r>
              <a:rPr lang="en-US" err="1"/>
              <a:t>tueksi</a:t>
            </a:r>
            <a:r>
              <a:rPr lang="en-US"/>
              <a:t>. </a:t>
            </a:r>
          </a:p>
          <a:p>
            <a:r>
              <a:rPr lang="en-US" err="1"/>
              <a:t>Tulevaisuusmuotoilu</a:t>
            </a:r>
            <a:r>
              <a:rPr lang="en-US"/>
              <a:t> </a:t>
            </a:r>
            <a:r>
              <a:rPr lang="en-US" err="1"/>
              <a:t>yhdistää</a:t>
            </a:r>
            <a:r>
              <a:rPr lang="en-US"/>
              <a:t> </a:t>
            </a:r>
            <a:r>
              <a:rPr lang="en-US" err="1"/>
              <a:t>ennakoinnin</a:t>
            </a:r>
            <a:r>
              <a:rPr lang="en-US"/>
              <a:t> ja </a:t>
            </a:r>
            <a:r>
              <a:rPr lang="en-US" err="1"/>
              <a:t>palvelumuotoilun</a:t>
            </a:r>
            <a:r>
              <a:rPr lang="en-US"/>
              <a:t>, se </a:t>
            </a:r>
            <a:r>
              <a:rPr lang="en-US" err="1"/>
              <a:t>tuo</a:t>
            </a:r>
            <a:r>
              <a:rPr lang="en-US"/>
              <a:t> </a:t>
            </a:r>
            <a:r>
              <a:rPr lang="en-US" err="1"/>
              <a:t>asiakkaan</a:t>
            </a:r>
            <a:r>
              <a:rPr lang="en-US"/>
              <a:t> </a:t>
            </a:r>
            <a:r>
              <a:rPr lang="en-US" err="1"/>
              <a:t>tekemisen</a:t>
            </a:r>
            <a:r>
              <a:rPr lang="en-US"/>
              <a:t> </a:t>
            </a:r>
            <a:r>
              <a:rPr lang="en-US" err="1"/>
              <a:t>keskiöön</a:t>
            </a:r>
            <a:r>
              <a:rPr lang="en-US"/>
              <a:t> ja </a:t>
            </a:r>
            <a:r>
              <a:rPr lang="en-US" err="1"/>
              <a:t>venyttää</a:t>
            </a:r>
            <a:r>
              <a:rPr lang="en-US"/>
              <a:t> </a:t>
            </a:r>
            <a:r>
              <a:rPr lang="en-US" err="1"/>
              <a:t>kehittämisen</a:t>
            </a:r>
            <a:r>
              <a:rPr lang="en-US"/>
              <a:t> </a:t>
            </a:r>
            <a:r>
              <a:rPr lang="en-US" err="1"/>
              <a:t>aikajännettä</a:t>
            </a:r>
            <a:r>
              <a:rPr lang="en-US"/>
              <a:t> </a:t>
            </a:r>
            <a:r>
              <a:rPr lang="en-US" err="1"/>
              <a:t>keskittymällä</a:t>
            </a:r>
            <a:r>
              <a:rPr lang="en-US"/>
              <a:t> </a:t>
            </a:r>
            <a:r>
              <a:rPr lang="en-US" err="1"/>
              <a:t>erityisesti</a:t>
            </a:r>
            <a:r>
              <a:rPr lang="en-US"/>
              <a:t> </a:t>
            </a:r>
            <a:r>
              <a:rPr lang="en-US" err="1"/>
              <a:t>tulevaisuuden</a:t>
            </a:r>
            <a:r>
              <a:rPr lang="en-US"/>
              <a:t> </a:t>
            </a:r>
            <a:r>
              <a:rPr lang="en-US" err="1"/>
              <a:t>markkinan</a:t>
            </a:r>
            <a:r>
              <a:rPr lang="en-US"/>
              <a:t> </a:t>
            </a:r>
            <a:r>
              <a:rPr lang="en-US" err="1"/>
              <a:t>mahdollisuuksiin</a:t>
            </a:r>
            <a:r>
              <a:rPr lang="en-US"/>
              <a:t>. </a:t>
            </a:r>
            <a:endParaRPr lang="en-FI"/>
          </a:p>
        </p:txBody>
      </p:sp>
      <p:sp>
        <p:nvSpPr>
          <p:cNvPr id="4" name="Slide Number Placeholder 3"/>
          <p:cNvSpPr>
            <a:spLocks noGrp="1"/>
          </p:cNvSpPr>
          <p:nvPr>
            <p:ph type="sldNum" sz="quarter" idx="5"/>
          </p:nvPr>
        </p:nvSpPr>
        <p:spPr/>
        <p:txBody>
          <a:bodyPr/>
          <a:lstStyle/>
          <a:p>
            <a:fld id="{138A2F8C-16BA-4566-B136-9A8D41937C4C}" type="slidenum">
              <a:rPr lang="fi-FI" smtClean="0"/>
              <a:t>14</a:t>
            </a:fld>
            <a:endParaRPr lang="fi-FI"/>
          </a:p>
        </p:txBody>
      </p:sp>
    </p:spTree>
    <p:extLst>
      <p:ext uri="{BB962C8B-B14F-4D97-AF65-F5344CB8AC3E}">
        <p14:creationId xmlns:p14="http://schemas.microsoft.com/office/powerpoint/2010/main" val="125168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Yrityksen näkökulmasta ennakoinnissa keskeistä on tunnistaa pitkän aikavälin menestyksen ja kasvun mahdollisuuksia, sekä tunnistaa ajoissa toimintaympäristöä muuttavia tekijöitä</a:t>
            </a:r>
            <a:endParaRPr lang="en-US" sz="1200"/>
          </a:p>
          <a:p>
            <a:endParaRPr lang="en-US"/>
          </a:p>
        </p:txBody>
      </p:sp>
      <p:sp>
        <p:nvSpPr>
          <p:cNvPr id="4" name="Slide Number Placeholder 3"/>
          <p:cNvSpPr>
            <a:spLocks noGrp="1"/>
          </p:cNvSpPr>
          <p:nvPr>
            <p:ph type="sldNum" sz="quarter" idx="5"/>
          </p:nvPr>
        </p:nvSpPr>
        <p:spPr/>
        <p:txBody>
          <a:bodyPr/>
          <a:lstStyle/>
          <a:p>
            <a:pPr rtl="0"/>
            <a:fld id="{BFDD6F49-EBB7-4CCF-97A8-E526BB28BB69}" type="slidenum">
              <a:rPr lang="en-US" smtClean="0"/>
              <a:t>15</a:t>
            </a:fld>
            <a:endParaRPr lang="en-US"/>
          </a:p>
        </p:txBody>
      </p:sp>
    </p:spTree>
    <p:extLst>
      <p:ext uri="{BB962C8B-B14F-4D97-AF65-F5344CB8AC3E}">
        <p14:creationId xmlns:p14="http://schemas.microsoft.com/office/powerpoint/2010/main" val="28392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a:solidFill>
                  <a:schemeClr val="tx1"/>
                </a:solidFill>
                <a:effectLst/>
                <a:latin typeface="+mn-lt"/>
                <a:ea typeface="+mn-ea"/>
                <a:cs typeface="+mn-cs"/>
              </a:rPr>
              <a:t>Kiivastahtisen toimintaympäristön haaste yritykselle on, että aikaa vähän. </a:t>
            </a:r>
          </a:p>
          <a:p>
            <a:r>
              <a:rPr lang="fi-FI" sz="1200" kern="1200">
                <a:solidFill>
                  <a:schemeClr val="tx1"/>
                </a:solidFill>
                <a:effectLst/>
                <a:latin typeface="+mn-lt"/>
                <a:ea typeface="+mn-ea"/>
                <a:cs typeface="+mn-cs"/>
              </a:rPr>
              <a:t>Vaikka jokainen yritys haluaisi olla askeleen edellä kilpailijoita ja ymmärtää asiakkaiden potentiaalisia tarpeita, niin monissa yrityksissä ei kuitenkaan käytetä aikaa tulevaisuuden ajatteluun. </a:t>
            </a:r>
          </a:p>
          <a:p>
            <a:r>
              <a:rPr lang="fi-FI" sz="1200" kern="1200">
                <a:solidFill>
                  <a:schemeClr val="tx1"/>
                </a:solidFill>
                <a:effectLst/>
                <a:latin typeface="+mn-lt"/>
                <a:ea typeface="+mn-ea"/>
                <a:cs typeface="+mn-cs"/>
              </a:rPr>
              <a:t>Ennakoinnin haasteet liittyvät osin siihen liittyviin ennakkoluuloihin. Suomalaisessa yrityskentässä tunnistettuja haasteita ovat </a:t>
            </a:r>
            <a:r>
              <a:rPr lang="fi-FI" sz="1200" kern="1200" err="1">
                <a:solidFill>
                  <a:schemeClr val="tx1"/>
                </a:solidFill>
                <a:effectLst/>
                <a:latin typeface="+mn-lt"/>
                <a:ea typeface="+mn-ea"/>
                <a:cs typeface="+mn-cs"/>
              </a:rPr>
              <a:t>esimerksi</a:t>
            </a:r>
            <a:r>
              <a:rPr lang="fi-FI" sz="1200" kern="1200">
                <a:solidFill>
                  <a:schemeClr val="tx1"/>
                </a:solidFill>
                <a:effectLst/>
                <a:latin typeface="+mn-lt"/>
                <a:ea typeface="+mn-ea"/>
                <a:cs typeface="+mn-cs"/>
              </a:rPr>
              <a:t> se, että ennakointia pidetään </a:t>
            </a:r>
            <a:r>
              <a:rPr lang="fi-FI" sz="1200" kern="1200" err="1">
                <a:solidFill>
                  <a:schemeClr val="tx1"/>
                </a:solidFill>
                <a:effectLst/>
                <a:latin typeface="+mn-lt"/>
                <a:ea typeface="+mn-ea"/>
                <a:cs typeface="+mn-cs"/>
              </a:rPr>
              <a:t>aikaavievänä</a:t>
            </a:r>
            <a:r>
              <a:rPr lang="fi-FI" sz="1200" kern="1200">
                <a:solidFill>
                  <a:schemeClr val="tx1"/>
                </a:solidFill>
                <a:effectLst/>
                <a:latin typeface="+mn-lt"/>
                <a:ea typeface="+mn-ea"/>
                <a:cs typeface="+mn-cs"/>
              </a:rPr>
              <a:t> ja kalliina ja siksi mahdollisena vain suuryrityksille.</a:t>
            </a:r>
          </a:p>
          <a:p>
            <a:r>
              <a:rPr lang="fi-FI" sz="1200" kern="1200">
                <a:solidFill>
                  <a:schemeClr val="tx1"/>
                </a:solidFill>
                <a:effectLst/>
                <a:latin typeface="+mn-lt"/>
                <a:ea typeface="+mn-ea"/>
                <a:cs typeface="+mn-cs"/>
              </a:rPr>
              <a:t>Ennakoinnin ei tarvitse olla rakettitiedettä ja jokainen yritys voi soveltaa sitä omiin tarpeisiinsa. </a:t>
            </a:r>
          </a:p>
          <a:p>
            <a:endParaRPr lang="en-FI"/>
          </a:p>
        </p:txBody>
      </p:sp>
      <p:sp>
        <p:nvSpPr>
          <p:cNvPr id="4" name="Slide Number Placeholder 3"/>
          <p:cNvSpPr>
            <a:spLocks noGrp="1"/>
          </p:cNvSpPr>
          <p:nvPr>
            <p:ph type="sldNum" sz="quarter" idx="5"/>
          </p:nvPr>
        </p:nvSpPr>
        <p:spPr/>
        <p:txBody>
          <a:bodyPr/>
          <a:lstStyle/>
          <a:p>
            <a:fld id="{138A2F8C-16BA-4566-B136-9A8D41937C4C}" type="slidenum">
              <a:rPr lang="fi-FI" smtClean="0"/>
              <a:t>4</a:t>
            </a:fld>
            <a:endParaRPr lang="fi-FI"/>
          </a:p>
        </p:txBody>
      </p:sp>
    </p:spTree>
    <p:extLst>
      <p:ext uri="{BB962C8B-B14F-4D97-AF65-F5344CB8AC3E}">
        <p14:creationId xmlns:p14="http://schemas.microsoft.com/office/powerpoint/2010/main" val="56074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a:solidFill>
                  <a:schemeClr val="tx1"/>
                </a:solidFill>
                <a:effectLst/>
                <a:latin typeface="+mn-lt"/>
                <a:ea typeface="+mn-ea"/>
                <a:cs typeface="+mn-cs"/>
              </a:rPr>
              <a:t>Ennakoinnilla voidaan saavuttaa yritykselle kilpailuetua varmistamalla asiakkaiden nykyisten tarpeiden huomioimisen lisäksi myös tulevat markkinat. Palvelumuotoilun ja yhteiskehittämisen keinoin pystytään luomaan asiakkaalle arvoa ja hänen </a:t>
            </a:r>
            <a:r>
              <a:rPr lang="fi-FI" sz="1200" kern="1200" err="1">
                <a:solidFill>
                  <a:schemeClr val="tx1"/>
                </a:solidFill>
                <a:effectLst/>
                <a:latin typeface="+mn-lt"/>
                <a:ea typeface="+mn-ea"/>
                <a:cs typeface="+mn-cs"/>
              </a:rPr>
              <a:t>tarpeisiisa</a:t>
            </a:r>
            <a:r>
              <a:rPr lang="fi-FI" sz="1200" kern="1200">
                <a:solidFill>
                  <a:schemeClr val="tx1"/>
                </a:solidFill>
                <a:effectLst/>
                <a:latin typeface="+mn-lt"/>
                <a:ea typeface="+mn-ea"/>
                <a:cs typeface="+mn-cs"/>
              </a:rPr>
              <a:t> vastaavia tuotteita ja palveluita. Nämä ovat kuitenkin kiinni pitkälti kiinni nykyhetkessä. Tätä kuvastaa hyvin Henry Fordin kuuluisa sitaatti, että jos hän olisi kysynyt asiakkailta mitä he haluavat, he olisivat tahtoneet nopeamman hevosen. </a:t>
            </a:r>
          </a:p>
          <a:p>
            <a:r>
              <a:rPr lang="fi-FI" sz="1200" kern="1200">
                <a:solidFill>
                  <a:schemeClr val="tx1"/>
                </a:solidFill>
                <a:effectLst/>
                <a:latin typeface="+mn-lt"/>
                <a:ea typeface="+mn-ea"/>
                <a:cs typeface="+mn-cs"/>
              </a:rPr>
              <a:t>Ennakoinnilla voidaan saavuttaa kilpailuetua ja varmistaa yrityksen kannattavuus myös tulevaisuuden markkinalla. Myös markkinajohtaja voi romahtaa, jos ei ennakoi teknologisten muutosten merkitystä. Tästä hyvä esimerkki on Nokian aseman romahtaminen matkapuhelinten markkinajohtajan asemasta Applen lanseerattua iPhonen 2000 luvun alkupuolella. </a:t>
            </a:r>
          </a:p>
          <a:p>
            <a:r>
              <a:rPr lang="fi-FI" sz="1200" kern="1200">
                <a:solidFill>
                  <a:schemeClr val="tx1"/>
                </a:solidFill>
                <a:effectLst/>
                <a:latin typeface="+mn-lt"/>
                <a:ea typeface="+mn-ea"/>
                <a:cs typeface="+mn-cs"/>
              </a:rPr>
              <a:t>Toimintaympäristön ennakointi auttaa myös riskien hallinnassa. Tästä hyvä esimerkki on energiaturpeen alasajo, jossa kokonainen toimiala katosi lakimuutoksen johdosta. </a:t>
            </a:r>
            <a:endParaRPr lang="en-FI"/>
          </a:p>
        </p:txBody>
      </p:sp>
      <p:sp>
        <p:nvSpPr>
          <p:cNvPr id="4" name="Slide Number Placeholder 3"/>
          <p:cNvSpPr>
            <a:spLocks noGrp="1"/>
          </p:cNvSpPr>
          <p:nvPr>
            <p:ph type="sldNum" sz="quarter" idx="5"/>
          </p:nvPr>
        </p:nvSpPr>
        <p:spPr/>
        <p:txBody>
          <a:bodyPr/>
          <a:lstStyle/>
          <a:p>
            <a:fld id="{138A2F8C-16BA-4566-B136-9A8D41937C4C}" type="slidenum">
              <a:rPr lang="fi-FI" smtClean="0"/>
              <a:t>5</a:t>
            </a:fld>
            <a:endParaRPr lang="fi-FI"/>
          </a:p>
        </p:txBody>
      </p:sp>
    </p:spTree>
    <p:extLst>
      <p:ext uri="{BB962C8B-B14F-4D97-AF65-F5344CB8AC3E}">
        <p14:creationId xmlns:p14="http://schemas.microsoft.com/office/powerpoint/2010/main" val="69916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a:solidFill>
                  <a:schemeClr val="tx1"/>
                </a:solidFill>
                <a:effectLst/>
                <a:latin typeface="+mn-lt"/>
                <a:ea typeface="+mn-ea"/>
                <a:cs typeface="+mn-cs"/>
              </a:rPr>
              <a:t>Miten päästä alkuun ennakoinnissa? Ennakoinnin peruskäsitteet saa helposti haltuun tutustumalla Sitran tarjoamaan ennakointitietoon. Sitra on tulevaisuustalo, jonka tehtävä on tuottaa ennakointitietoa ja auttaa päätöksentekijöitä toimimaan sen pohjalta.</a:t>
            </a:r>
          </a:p>
          <a:p>
            <a:r>
              <a:rPr lang="fi-FI" sz="1200" b="0" i="0" kern="1200">
                <a:solidFill>
                  <a:schemeClr val="tx1"/>
                </a:solidFill>
                <a:effectLst/>
                <a:latin typeface="+mn-lt"/>
                <a:ea typeface="+mn-ea"/>
                <a:cs typeface="+mn-cs"/>
              </a:rPr>
              <a:t>Tulevaisuuden tekijän työkalupakki on kaikille avoin kokoelma erilaisia tulevaisuusajattelun ja ennakoinnin työkaluja. Tulevaisuussanastosta löytyvät keskeiset termit kansantajuisesti selitettynä. </a:t>
            </a:r>
          </a:p>
          <a:p>
            <a:r>
              <a:rPr lang="fi-FI" sz="1200" b="0" i="0" kern="1200">
                <a:solidFill>
                  <a:schemeClr val="tx1"/>
                </a:solidFill>
                <a:effectLst/>
                <a:latin typeface="+mn-lt"/>
                <a:ea typeface="+mn-ea"/>
                <a:cs typeface="+mn-cs"/>
              </a:rPr>
              <a:t>Seuraavaksi käydään keskeisiä käsitteitä. Kalvoista löytyy myös linkkejä tarjolla oleviin työkaluihin. </a:t>
            </a:r>
          </a:p>
          <a:p>
            <a:r>
              <a:rPr lang="fi-FI"/>
              <a:t>Trendit ovat ilmiöitä, joita jo näemme ympärillämme. </a:t>
            </a:r>
            <a:endParaRPr lang="en-FI"/>
          </a:p>
        </p:txBody>
      </p:sp>
      <p:sp>
        <p:nvSpPr>
          <p:cNvPr id="4" name="Slide Number Placeholder 3"/>
          <p:cNvSpPr>
            <a:spLocks noGrp="1"/>
          </p:cNvSpPr>
          <p:nvPr>
            <p:ph type="sldNum" sz="quarter" idx="5"/>
          </p:nvPr>
        </p:nvSpPr>
        <p:spPr/>
        <p:txBody>
          <a:bodyPr/>
          <a:lstStyle/>
          <a:p>
            <a:fld id="{138A2F8C-16BA-4566-B136-9A8D41937C4C}" type="slidenum">
              <a:rPr lang="fi-FI" smtClean="0"/>
              <a:t>6</a:t>
            </a:fld>
            <a:endParaRPr lang="fi-FI"/>
          </a:p>
        </p:txBody>
      </p:sp>
    </p:spTree>
    <p:extLst>
      <p:ext uri="{BB962C8B-B14F-4D97-AF65-F5344CB8AC3E}">
        <p14:creationId xmlns:p14="http://schemas.microsoft.com/office/powerpoint/2010/main" val="334526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a:solidFill>
                  <a:schemeClr val="tx1"/>
                </a:solidFill>
                <a:effectLst/>
                <a:latin typeface="+mn-lt"/>
                <a:ea typeface="+mn-ea"/>
                <a:cs typeface="+mn-cs"/>
              </a:rPr>
              <a:t>Ne auttavat tunnistamaan orastavia muutoksia, varautumaan yllätyksiin ja ylipäätään haastamaan oletuksia tulevaisuudesta.</a:t>
            </a:r>
          </a:p>
          <a:p>
            <a:r>
              <a:rPr lang="fi-FI" sz="1200" b="0" i="0" kern="1200">
                <a:solidFill>
                  <a:schemeClr val="tx1"/>
                </a:solidFill>
                <a:effectLst/>
                <a:latin typeface="+mn-lt"/>
                <a:ea typeface="+mn-ea"/>
                <a:cs typeface="+mn-cs"/>
              </a:rPr>
              <a:t>Heikkoja signaaleita voi hyödyntää monin eri tavoin: esimerkiksi strategiaa tehdessä, uudenlaista toimintaa ideoidessa tai varautumisessa. Ne voi ottaa osaksi jatkuvaa toimintaympäristön tarkastelua, analysoida nykyhetken muutoksia ja pohtia signaalien vaikutuksia yhteiskuntaan, omaan organisaatioon tai toimialaan. Heikkoja signaaleita kannattaa käyttää myös tulevaisuutta koskevien oletusten haastamiseen. Ne auttavat meitä kuvittelemaan toisenlaisia tulevaisuuksia, ja venyttämään ajatteluamme siitä, mitä kaikkea tulevaisuus voi olla.</a:t>
            </a:r>
          </a:p>
          <a:p>
            <a:r>
              <a:rPr lang="fi-FI" sz="1200" b="0" i="0" kern="1200">
                <a:solidFill>
                  <a:schemeClr val="tx1"/>
                </a:solidFill>
                <a:effectLst/>
                <a:latin typeface="+mn-lt"/>
                <a:ea typeface="+mn-ea"/>
                <a:cs typeface="+mn-cs"/>
              </a:rPr>
              <a:t>Yksi heikkojen signaalien arvo on siinä, että ne haastavat ajatteluamme siitä, mitä pidämme tulevaisuudessa todennäköisenä tai mahdollisena.</a:t>
            </a:r>
            <a:endParaRPr lang="en-FI"/>
          </a:p>
        </p:txBody>
      </p:sp>
      <p:sp>
        <p:nvSpPr>
          <p:cNvPr id="4" name="Slide Number Placeholder 3"/>
          <p:cNvSpPr>
            <a:spLocks noGrp="1"/>
          </p:cNvSpPr>
          <p:nvPr>
            <p:ph type="sldNum" sz="quarter" idx="5"/>
          </p:nvPr>
        </p:nvSpPr>
        <p:spPr/>
        <p:txBody>
          <a:bodyPr/>
          <a:lstStyle/>
          <a:p>
            <a:fld id="{138A2F8C-16BA-4566-B136-9A8D41937C4C}" type="slidenum">
              <a:rPr lang="fi-FI" smtClean="0"/>
              <a:t>7</a:t>
            </a:fld>
            <a:endParaRPr lang="fi-FI"/>
          </a:p>
        </p:txBody>
      </p:sp>
    </p:spTree>
    <p:extLst>
      <p:ext uri="{BB962C8B-B14F-4D97-AF65-F5344CB8AC3E}">
        <p14:creationId xmlns:p14="http://schemas.microsoft.com/office/powerpoint/2010/main" val="398913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Ennakointia</a:t>
            </a:r>
            <a:r>
              <a:rPr lang="en-US"/>
              <a:t> </a:t>
            </a:r>
            <a:r>
              <a:rPr lang="en-US" err="1"/>
              <a:t>voidaan</a:t>
            </a:r>
            <a:r>
              <a:rPr lang="en-US"/>
              <a:t> </a:t>
            </a:r>
            <a:r>
              <a:rPr lang="en-US" err="1"/>
              <a:t>tehdä</a:t>
            </a:r>
            <a:r>
              <a:rPr lang="en-US"/>
              <a:t> </a:t>
            </a:r>
            <a:r>
              <a:rPr lang="en-US" err="1"/>
              <a:t>eri</a:t>
            </a:r>
            <a:r>
              <a:rPr lang="en-US"/>
              <a:t> </a:t>
            </a:r>
            <a:r>
              <a:rPr lang="en-US" err="1"/>
              <a:t>tasoilla</a:t>
            </a:r>
            <a:r>
              <a:rPr lang="en-US"/>
              <a:t>. </a:t>
            </a:r>
            <a:r>
              <a:rPr lang="en-US" err="1"/>
              <a:t>Liikkeelle</a:t>
            </a:r>
            <a:r>
              <a:rPr lang="en-US"/>
              <a:t> </a:t>
            </a:r>
            <a:r>
              <a:rPr lang="en-US" err="1"/>
              <a:t>voi</a:t>
            </a:r>
            <a:r>
              <a:rPr lang="en-US"/>
              <a:t> </a:t>
            </a:r>
            <a:r>
              <a:rPr lang="en-US" err="1"/>
              <a:t>lähteä</a:t>
            </a:r>
            <a:r>
              <a:rPr lang="en-US"/>
              <a:t> </a:t>
            </a:r>
            <a:r>
              <a:rPr lang="en-US" err="1"/>
              <a:t>laventamalla</a:t>
            </a:r>
            <a:r>
              <a:rPr lang="en-US"/>
              <a:t> </a:t>
            </a:r>
            <a:r>
              <a:rPr lang="en-US" err="1"/>
              <a:t>oman</a:t>
            </a:r>
            <a:r>
              <a:rPr lang="en-US"/>
              <a:t> </a:t>
            </a:r>
            <a:r>
              <a:rPr lang="en-US" err="1"/>
              <a:t>yrityksen</a:t>
            </a:r>
            <a:r>
              <a:rPr lang="en-US"/>
              <a:t> </a:t>
            </a:r>
            <a:r>
              <a:rPr lang="en-US" err="1"/>
              <a:t>tilanteen</a:t>
            </a:r>
            <a:r>
              <a:rPr lang="en-US"/>
              <a:t> </a:t>
            </a:r>
            <a:r>
              <a:rPr lang="en-US" err="1"/>
              <a:t>tarkastelua</a:t>
            </a:r>
            <a:r>
              <a:rPr lang="en-US"/>
              <a:t> </a:t>
            </a:r>
            <a:r>
              <a:rPr lang="en-US" err="1"/>
              <a:t>nykyhetkestä</a:t>
            </a:r>
            <a:r>
              <a:rPr lang="en-US"/>
              <a:t> </a:t>
            </a:r>
            <a:r>
              <a:rPr lang="en-US" err="1"/>
              <a:t>tulevaisuuteen</a:t>
            </a:r>
            <a:r>
              <a:rPr lang="en-US"/>
              <a:t>. </a:t>
            </a:r>
            <a:r>
              <a:rPr lang="en-US" err="1"/>
              <a:t>Yritystason</a:t>
            </a:r>
            <a:r>
              <a:rPr lang="en-US"/>
              <a:t> </a:t>
            </a:r>
            <a:r>
              <a:rPr lang="en-US" err="1"/>
              <a:t>ennakointikysymyksiä</a:t>
            </a:r>
            <a:r>
              <a:rPr lang="en-US"/>
              <a:t> </a:t>
            </a:r>
            <a:r>
              <a:rPr lang="en-US" err="1"/>
              <a:t>ovat</a:t>
            </a:r>
            <a:r>
              <a:rPr lang="en-US"/>
              <a:t> </a:t>
            </a:r>
            <a:r>
              <a:rPr lang="en-US" err="1"/>
              <a:t>esimerkiki</a:t>
            </a:r>
            <a:r>
              <a:rPr lang="en-US"/>
              <a:t> </a:t>
            </a:r>
            <a:r>
              <a:rPr lang="en-US" err="1"/>
              <a:t>tuotteiden</a:t>
            </a:r>
            <a:r>
              <a:rPr lang="en-US"/>
              <a:t> tai </a:t>
            </a:r>
            <a:r>
              <a:rPr lang="en-US" err="1"/>
              <a:t>palveluiden</a:t>
            </a:r>
            <a:r>
              <a:rPr lang="en-US"/>
              <a:t> </a:t>
            </a:r>
            <a:r>
              <a:rPr lang="en-US" err="1"/>
              <a:t>kysyntä</a:t>
            </a:r>
            <a:r>
              <a:rPr lang="en-US"/>
              <a:t>, </a:t>
            </a:r>
            <a:r>
              <a:rPr lang="en-US" err="1"/>
              <a:t>kilpailutilanteen</a:t>
            </a:r>
            <a:r>
              <a:rPr lang="en-US"/>
              <a:t> </a:t>
            </a:r>
            <a:r>
              <a:rPr lang="en-US" err="1"/>
              <a:t>kehittyminen</a:t>
            </a:r>
            <a:r>
              <a:rPr lang="en-US"/>
              <a:t>, </a:t>
            </a:r>
            <a:r>
              <a:rPr lang="en-US" err="1"/>
              <a:t>asiakkuudet</a:t>
            </a:r>
            <a:r>
              <a:rPr lang="en-US"/>
              <a:t>, </a:t>
            </a:r>
            <a:r>
              <a:rPr lang="en-US" err="1"/>
              <a:t>tuokehitys</a:t>
            </a:r>
            <a:r>
              <a:rPr lang="en-US"/>
              <a:t> ja </a:t>
            </a:r>
            <a:r>
              <a:rPr lang="en-US" err="1"/>
              <a:t>henkilöstön</a:t>
            </a:r>
            <a:r>
              <a:rPr lang="en-US"/>
              <a:t> </a:t>
            </a:r>
            <a:r>
              <a:rPr lang="en-US" err="1"/>
              <a:t>osaamistarpeet</a:t>
            </a:r>
            <a:r>
              <a:rPr lang="en-US"/>
              <a:t>. </a:t>
            </a:r>
          </a:p>
          <a:p>
            <a:r>
              <a:rPr lang="en-US" err="1"/>
              <a:t>Toimialakohtaisten</a:t>
            </a:r>
            <a:r>
              <a:rPr lang="en-US"/>
              <a:t> </a:t>
            </a:r>
            <a:r>
              <a:rPr lang="en-US" err="1"/>
              <a:t>muutosvoimien</a:t>
            </a:r>
            <a:r>
              <a:rPr lang="en-US"/>
              <a:t> </a:t>
            </a:r>
            <a:r>
              <a:rPr lang="en-US" err="1"/>
              <a:t>tarkastelu</a:t>
            </a:r>
            <a:r>
              <a:rPr lang="en-US"/>
              <a:t> </a:t>
            </a:r>
            <a:r>
              <a:rPr lang="en-US" err="1"/>
              <a:t>laajentaa</a:t>
            </a:r>
            <a:r>
              <a:rPr lang="en-US"/>
              <a:t> </a:t>
            </a:r>
            <a:r>
              <a:rPr lang="en-US" err="1"/>
              <a:t>ajattelua</a:t>
            </a:r>
            <a:r>
              <a:rPr lang="en-US"/>
              <a:t> </a:t>
            </a:r>
            <a:r>
              <a:rPr lang="en-US" err="1"/>
              <a:t>omista</a:t>
            </a:r>
            <a:r>
              <a:rPr lang="en-US"/>
              <a:t> </a:t>
            </a:r>
            <a:r>
              <a:rPr lang="en-US" err="1"/>
              <a:t>asiakkaista</a:t>
            </a:r>
            <a:r>
              <a:rPr lang="en-US"/>
              <a:t> </a:t>
            </a:r>
            <a:r>
              <a:rPr lang="en-US" err="1"/>
              <a:t>mahdollisiin</a:t>
            </a:r>
            <a:r>
              <a:rPr lang="en-US"/>
              <a:t> </a:t>
            </a:r>
            <a:r>
              <a:rPr lang="en-US" err="1"/>
              <a:t>loppuasiakkaisiin</a:t>
            </a:r>
            <a:r>
              <a:rPr lang="en-US"/>
              <a:t>, </a:t>
            </a:r>
            <a:r>
              <a:rPr lang="en-US" err="1"/>
              <a:t>omasta</a:t>
            </a:r>
            <a:r>
              <a:rPr lang="en-US"/>
              <a:t> </a:t>
            </a:r>
            <a:r>
              <a:rPr lang="en-US" err="1"/>
              <a:t>tuotekehityksestä</a:t>
            </a:r>
            <a:r>
              <a:rPr lang="en-US"/>
              <a:t> </a:t>
            </a:r>
            <a:r>
              <a:rPr lang="en-US" err="1"/>
              <a:t>oman</a:t>
            </a:r>
            <a:r>
              <a:rPr lang="en-US"/>
              <a:t> </a:t>
            </a:r>
            <a:r>
              <a:rPr lang="en-US" err="1"/>
              <a:t>alan</a:t>
            </a:r>
            <a:r>
              <a:rPr lang="en-US"/>
              <a:t> </a:t>
            </a:r>
            <a:r>
              <a:rPr lang="en-US" err="1"/>
              <a:t>teknologisiin</a:t>
            </a:r>
            <a:r>
              <a:rPr lang="en-US"/>
              <a:t> </a:t>
            </a:r>
            <a:r>
              <a:rPr lang="en-US" err="1"/>
              <a:t>muutoksiin</a:t>
            </a:r>
            <a:r>
              <a:rPr lang="en-US"/>
              <a:t> </a:t>
            </a:r>
            <a:r>
              <a:rPr lang="en-US" err="1"/>
              <a:t>jne</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 </a:t>
            </a:r>
            <a:r>
              <a:rPr lang="en-US" err="1"/>
              <a:t>suositeltavaa</a:t>
            </a:r>
            <a:r>
              <a:rPr lang="en-US"/>
              <a:t> </a:t>
            </a:r>
            <a:r>
              <a:rPr lang="en-US" err="1"/>
              <a:t>ainakin</a:t>
            </a:r>
            <a:r>
              <a:rPr lang="en-US"/>
              <a:t> </a:t>
            </a:r>
            <a:r>
              <a:rPr lang="en-US" err="1"/>
              <a:t>aika</a:t>
            </a:r>
            <a:r>
              <a:rPr lang="en-US"/>
              <a:t> </a:t>
            </a:r>
            <a:r>
              <a:rPr lang="en-US" err="1"/>
              <a:t>ajoin</a:t>
            </a:r>
            <a:r>
              <a:rPr lang="en-US"/>
              <a:t> </a:t>
            </a:r>
            <a:r>
              <a:rPr lang="en-US" err="1"/>
              <a:t>katsoa</a:t>
            </a:r>
            <a:r>
              <a:rPr lang="en-US"/>
              <a:t> </a:t>
            </a:r>
            <a:r>
              <a:rPr lang="en-US" err="1"/>
              <a:t>laajemmin</a:t>
            </a:r>
            <a:r>
              <a:rPr lang="en-US"/>
              <a:t> </a:t>
            </a:r>
            <a:r>
              <a:rPr lang="en-US" err="1"/>
              <a:t>toimintaympäristön</a:t>
            </a:r>
            <a:r>
              <a:rPr lang="en-US"/>
              <a:t> </a:t>
            </a:r>
            <a:r>
              <a:rPr lang="en-US" err="1"/>
              <a:t>muutoksia</a:t>
            </a:r>
            <a:r>
              <a:rPr lang="en-US"/>
              <a:t> </a:t>
            </a:r>
            <a:r>
              <a:rPr lang="en-US" err="1"/>
              <a:t>myös</a:t>
            </a:r>
            <a:r>
              <a:rPr lang="en-US"/>
              <a:t> </a:t>
            </a:r>
            <a:r>
              <a:rPr lang="en-US" err="1"/>
              <a:t>oman</a:t>
            </a:r>
            <a:r>
              <a:rPr lang="en-US"/>
              <a:t> </a:t>
            </a:r>
            <a:r>
              <a:rPr lang="en-US" err="1"/>
              <a:t>toimialan</a:t>
            </a:r>
            <a:r>
              <a:rPr lang="en-US"/>
              <a:t> </a:t>
            </a:r>
            <a:r>
              <a:rPr lang="en-US" err="1"/>
              <a:t>ulopuolelta</a:t>
            </a:r>
            <a:r>
              <a:rPr lang="en-US"/>
              <a:t>. </a:t>
            </a:r>
            <a:r>
              <a:rPr lang="en-US" err="1"/>
              <a:t>Tämä</a:t>
            </a:r>
            <a:r>
              <a:rPr lang="en-US"/>
              <a:t> a</a:t>
            </a:r>
            <a:r>
              <a:rPr lang="fi-FI" err="1"/>
              <a:t>uttaa</a:t>
            </a:r>
            <a:r>
              <a:rPr lang="fi-FI"/>
              <a:t> tunnistamaan ja ryhmittelemään ulkoisia tekijöitä, jotka voivat vaikuttaa organisaation toimintaan ja päätöksentekoon.</a:t>
            </a:r>
            <a:endParaRPr lang="en-FI"/>
          </a:p>
          <a:p>
            <a:endParaRPr lang="en-FI"/>
          </a:p>
        </p:txBody>
      </p:sp>
      <p:sp>
        <p:nvSpPr>
          <p:cNvPr id="4" name="Slide Number Placeholder 3"/>
          <p:cNvSpPr>
            <a:spLocks noGrp="1"/>
          </p:cNvSpPr>
          <p:nvPr>
            <p:ph type="sldNum" sz="quarter" idx="5"/>
          </p:nvPr>
        </p:nvSpPr>
        <p:spPr/>
        <p:txBody>
          <a:bodyPr/>
          <a:lstStyle/>
          <a:p>
            <a:fld id="{138A2F8C-16BA-4566-B136-9A8D41937C4C}" type="slidenum">
              <a:rPr lang="fi-FI" smtClean="0"/>
              <a:t>10</a:t>
            </a:fld>
            <a:endParaRPr lang="fi-FI"/>
          </a:p>
        </p:txBody>
      </p:sp>
    </p:spTree>
    <p:extLst>
      <p:ext uri="{BB962C8B-B14F-4D97-AF65-F5344CB8AC3E}">
        <p14:creationId xmlns:p14="http://schemas.microsoft.com/office/powerpoint/2010/main" val="80620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fi-FI"/>
              <a:t>Nimi tulee toimintaympäristön eri ulottuvuuksista eli viitekehyksen avulla analysoidaan </a:t>
            </a:r>
            <a:r>
              <a:rPr lang="fi-FI" err="1"/>
              <a:t>poliittia</a:t>
            </a:r>
            <a:r>
              <a:rPr lang="fi-FI"/>
              <a:t>, taloudellisia, sosiaalisia, teknologia ja ympäristöön liittyviä tekijöitä. </a:t>
            </a:r>
          </a:p>
          <a:p>
            <a:pPr lvl="1"/>
            <a:r>
              <a:rPr lang="fi-FI"/>
              <a:t>Pesten avulla voit esimerkiksi ryhmitellä megatrendien, trendien, heikkojen signaalien vaikutusta systemaattisesti toimintaympäristön eri osa-alueille kokonaiskuvan saamiseksi. </a:t>
            </a:r>
          </a:p>
          <a:p>
            <a:pPr lvl="1"/>
            <a:endParaRPr lang="fi-FI"/>
          </a:p>
          <a:p>
            <a:endParaRPr lang="en-FI"/>
          </a:p>
        </p:txBody>
      </p:sp>
      <p:sp>
        <p:nvSpPr>
          <p:cNvPr id="4" name="Slide Number Placeholder 3"/>
          <p:cNvSpPr>
            <a:spLocks noGrp="1"/>
          </p:cNvSpPr>
          <p:nvPr>
            <p:ph type="sldNum" sz="quarter" idx="5"/>
          </p:nvPr>
        </p:nvSpPr>
        <p:spPr/>
        <p:txBody>
          <a:bodyPr/>
          <a:lstStyle/>
          <a:p>
            <a:fld id="{138A2F8C-16BA-4566-B136-9A8D41937C4C}" type="slidenum">
              <a:rPr lang="fi-FI" smtClean="0"/>
              <a:t>11</a:t>
            </a:fld>
            <a:endParaRPr lang="fi-FI"/>
          </a:p>
        </p:txBody>
      </p:sp>
    </p:spTree>
    <p:extLst>
      <p:ext uri="{BB962C8B-B14F-4D97-AF65-F5344CB8AC3E}">
        <p14:creationId xmlns:p14="http://schemas.microsoft.com/office/powerpoint/2010/main" val="400049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a:t>Toimintaympäristön analyysin lisäksi on tärkeää on kysyä myös ”mitä jos” kysymykset, joilla haastetaan nykyoletukset. </a:t>
            </a:r>
            <a:r>
              <a:rPr lang="fi-FI" sz="1200"/>
              <a:t>Futuristi Bill </a:t>
            </a:r>
            <a:r>
              <a:rPr lang="fi-FI" sz="1200" err="1"/>
              <a:t>Sharpen</a:t>
            </a:r>
            <a:r>
              <a:rPr lang="fi-FI" sz="1200"/>
              <a:t> kehittämän Kolme horisonttia kehikon avulla voidaan hahmottaa nykyhetken haasteita, toivottavia tulevaisuuksia sekä niiden saavuttamiseksi tarvittavia toimia ja innovaatioita. </a:t>
            </a:r>
          </a:p>
          <a:p>
            <a:r>
              <a:rPr lang="fi-FI" sz="1200" b="0" i="0" kern="1200">
                <a:solidFill>
                  <a:schemeClr val="tx1"/>
                </a:solidFill>
                <a:effectLst/>
                <a:latin typeface="+mn-lt"/>
                <a:ea typeface="+mn-ea"/>
                <a:cs typeface="+mn-cs"/>
              </a:rPr>
              <a:t>Menetelmä kannustaa pohtimaan, miten nykytilanteeseen voidaan vastata samalla kun valmistaudutaan haasteisiin ja rakennetaan toivottavaa tulevaisuutta.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i="0" kern="1200">
                <a:solidFill>
                  <a:schemeClr val="tx1"/>
                </a:solidFill>
                <a:effectLst/>
                <a:latin typeface="+mn-lt"/>
                <a:ea typeface="+mn-ea"/>
                <a:cs typeface="+mn-cs"/>
              </a:rPr>
              <a:t>Nykyhetki (ensimmäinen horisontti)</a:t>
            </a:r>
            <a:r>
              <a:rPr lang="fi-FI" sz="1200" b="0" i="0" kern="1200">
                <a:solidFill>
                  <a:schemeClr val="tx1"/>
                </a:solidFill>
                <a:effectLst/>
                <a:latin typeface="+mn-lt"/>
                <a:ea typeface="+mn-ea"/>
                <a:cs typeface="+mn-cs"/>
              </a:rPr>
              <a:t>  on ns. ”business as </a:t>
            </a:r>
            <a:r>
              <a:rPr lang="fi-FI" sz="1200" b="0" i="0" kern="1200" err="1">
                <a:solidFill>
                  <a:schemeClr val="tx1"/>
                </a:solidFill>
                <a:effectLst/>
                <a:latin typeface="+mn-lt"/>
                <a:ea typeface="+mn-ea"/>
                <a:cs typeface="+mn-cs"/>
              </a:rPr>
              <a:t>usual</a:t>
            </a:r>
            <a:r>
              <a:rPr lang="fi-FI" sz="1200" b="0" i="0" kern="1200">
                <a:solidFill>
                  <a:schemeClr val="tx1"/>
                </a:solidFill>
                <a:effectLst/>
                <a:latin typeface="+mn-lt"/>
                <a:ea typeface="+mn-ea"/>
                <a:cs typeface="+mn-cs"/>
              </a:rPr>
              <a:t>” -tilaa. </a:t>
            </a:r>
            <a:r>
              <a:rPr lang="fi-FI" sz="1200"/>
              <a:t>Se kuvaa paitsi nykyhetken tilannetta, myös siihen liittyviä muutospaineita ja toisaalta nykyisistä rakenteista tulevaa vastustusta. L</a:t>
            </a:r>
            <a:r>
              <a:rPr lang="fi-FI" sz="1200" b="0" i="0" kern="1200">
                <a:solidFill>
                  <a:schemeClr val="tx1"/>
                </a:solidFill>
                <a:effectLst/>
                <a:latin typeface="+mn-lt"/>
                <a:ea typeface="+mn-ea"/>
                <a:cs typeface="+mn-cs"/>
              </a:rPr>
              <a:t>askeva käyrä kuvastaa sitä, että ajan myötä nykyiset rakenteet ja tavat jäävät sivuun ja korvautuvat uusilla. Siksi on tärkeää tunnistaa asioita, jotka ovat muutoksessa, ja joihin tulee reagoida. </a:t>
            </a:r>
          </a:p>
          <a:p>
            <a:r>
              <a:rPr lang="fi-FI" sz="1200" b="1"/>
              <a:t>Kolmas horisontti kuvaa tulevaisuuden</a:t>
            </a:r>
            <a:r>
              <a:rPr lang="fi-FI" sz="1200"/>
              <a:t> – mitä oikeastaan tavoitellaan. </a:t>
            </a:r>
            <a:r>
              <a:rPr lang="fi-FI" sz="1200" b="0" i="0">
                <a:solidFill>
                  <a:srgbClr val="000000"/>
                </a:solidFill>
                <a:effectLst/>
                <a:latin typeface="minion-pro"/>
              </a:rPr>
              <a:t>Millainen voisi olla vallalla oleva järjestelmä tulevaisuudessa, mikä on pitkällä aikavälillä uusi ”business-as-</a:t>
            </a:r>
            <a:r>
              <a:rPr lang="fi-FI" sz="1200" b="0" i="0" err="1">
                <a:solidFill>
                  <a:srgbClr val="000000"/>
                </a:solidFill>
                <a:effectLst/>
                <a:latin typeface="minion-pro"/>
              </a:rPr>
              <a:t>usual</a:t>
            </a:r>
            <a:r>
              <a:rPr lang="fi-FI" sz="1200" b="0" i="0">
                <a:solidFill>
                  <a:srgbClr val="000000"/>
                </a:solidFill>
                <a:effectLst/>
                <a:latin typeface="minion-pro"/>
              </a:rPr>
              <a:t>”? Yhtä oikeaa vastausta ei ole, vaan tavoitteena on pikemminkin hahmottaa joukko erilaisia toivottavia tulevaisuuksia.</a:t>
            </a:r>
            <a:endParaRPr lang="fi-FI" sz="1200"/>
          </a:p>
          <a:p>
            <a:r>
              <a:rPr lang="fi-FI" sz="1200" b="0" i="0" kern="1200">
                <a:solidFill>
                  <a:schemeClr val="tx1"/>
                </a:solidFill>
                <a:effectLst/>
                <a:latin typeface="+mn-lt"/>
                <a:ea typeface="+mn-ea"/>
                <a:cs typeface="+mn-cs"/>
              </a:rPr>
              <a:t>Sen nykyhetkestä nouseva käyrä kuvaa sitä, että osa tulevaisuudesta on jo läsnä nykyhetkessä, pieninä ”tulevaisuustaskuina”. </a:t>
            </a:r>
          </a:p>
          <a:p>
            <a:r>
              <a:rPr lang="fi-FI" sz="1200" b="1"/>
              <a:t>Toinen horisontti </a:t>
            </a:r>
            <a:r>
              <a:rPr lang="fi-FI" sz="1200"/>
              <a:t>kuvaa kokeiluita, innovaatioita ja monin osin väliaikaisia ratkaisuja, jotka ovat pienessä skaalassa jo olemassa. Keskiössä ovat n</a:t>
            </a:r>
            <a:r>
              <a:rPr lang="fi-FI" sz="1200" b="0" i="0">
                <a:solidFill>
                  <a:srgbClr val="000000"/>
                </a:solidFill>
                <a:effectLst/>
                <a:latin typeface="minion-pro"/>
              </a:rPr>
              <a:t>ousevat ratkaisut ja innovaatiot, joita tulisi ottaa laajempaan käyttöön, sekä nykyisen järjestelmän toimimattomien rakenteiden purkaminen ja muuntaminen.</a:t>
            </a:r>
            <a:endParaRPr lang="fi-FI" sz="1200">
              <a:solidFill>
                <a:srgbClr val="000000"/>
              </a:solidFill>
              <a:latin typeface="minion-pro"/>
            </a:endParaRPr>
          </a:p>
          <a:p>
            <a:r>
              <a:rPr lang="fi-FI" sz="1200" b="1" i="0">
                <a:solidFill>
                  <a:srgbClr val="000000"/>
                </a:solidFill>
                <a:effectLst/>
                <a:latin typeface="minion-pro"/>
              </a:rPr>
              <a:t>Murrosaika </a:t>
            </a:r>
            <a:r>
              <a:rPr lang="fi-FI" sz="1200" b="0" i="0">
                <a:solidFill>
                  <a:srgbClr val="000000"/>
                </a:solidFill>
                <a:effectLst/>
                <a:latin typeface="minion-pro"/>
              </a:rPr>
              <a:t>ohjaa tarkastelemaan näitä ratkaisuja, innovaatioita, kokeiluita ja ajattelutapojen muutoksia suhteessa nykyhetkeen ja pitkään aikaväliin. </a:t>
            </a:r>
          </a:p>
          <a:p>
            <a:endParaRPr lang="fi-FI"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8A2F8C-16BA-4566-B136-9A8D41937C4C}" type="slidenum">
              <a:rPr lang="fi-FI" smtClean="0"/>
              <a:t>12</a:t>
            </a:fld>
            <a:endParaRPr lang="fi-FI"/>
          </a:p>
        </p:txBody>
      </p:sp>
    </p:spTree>
    <p:extLst>
      <p:ext uri="{BB962C8B-B14F-4D97-AF65-F5344CB8AC3E}">
        <p14:creationId xmlns:p14="http://schemas.microsoft.com/office/powerpoint/2010/main" val="910409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Esityksen</a:t>
            </a:r>
            <a:r>
              <a:rPr lang="en-US"/>
              <a:t> </a:t>
            </a:r>
            <a:r>
              <a:rPr lang="en-US" err="1"/>
              <a:t>alussa</a:t>
            </a:r>
            <a:r>
              <a:rPr lang="en-US"/>
              <a:t> </a:t>
            </a:r>
            <a:r>
              <a:rPr lang="en-US" err="1"/>
              <a:t>tuotiin</a:t>
            </a:r>
            <a:r>
              <a:rPr lang="en-US"/>
              <a:t> </a:t>
            </a:r>
            <a:r>
              <a:rPr lang="en-US" err="1"/>
              <a:t>esille</a:t>
            </a:r>
            <a:r>
              <a:rPr lang="en-US"/>
              <a:t>, </a:t>
            </a:r>
            <a:r>
              <a:rPr lang="en-US" err="1"/>
              <a:t>että</a:t>
            </a:r>
            <a:r>
              <a:rPr lang="en-US"/>
              <a:t> </a:t>
            </a:r>
            <a:r>
              <a:rPr lang="en-US" err="1"/>
              <a:t>ennakointi</a:t>
            </a:r>
            <a:r>
              <a:rPr lang="en-US"/>
              <a:t> </a:t>
            </a:r>
            <a:r>
              <a:rPr lang="en-US" err="1"/>
              <a:t>kytkee</a:t>
            </a:r>
            <a:r>
              <a:rPr lang="en-US"/>
              <a:t> </a:t>
            </a:r>
            <a:r>
              <a:rPr lang="en-US" err="1"/>
              <a:t>tulevaisuusajattelua</a:t>
            </a:r>
            <a:r>
              <a:rPr lang="en-US"/>
              <a:t> </a:t>
            </a:r>
            <a:r>
              <a:rPr lang="en-US" err="1"/>
              <a:t>tavoitteelliseen</a:t>
            </a:r>
            <a:r>
              <a:rPr lang="en-US"/>
              <a:t> </a:t>
            </a:r>
            <a:r>
              <a:rPr lang="en-US" err="1"/>
              <a:t>toimintaan</a:t>
            </a:r>
            <a:r>
              <a:rPr lang="en-US"/>
              <a:t>. Sen </a:t>
            </a:r>
            <a:r>
              <a:rPr lang="en-US" err="1"/>
              <a:t>avulla</a:t>
            </a:r>
            <a:r>
              <a:rPr lang="en-US"/>
              <a:t> </a:t>
            </a:r>
            <a:r>
              <a:rPr lang="en-US" err="1"/>
              <a:t>voidaan</a:t>
            </a:r>
            <a:r>
              <a:rPr lang="en-US"/>
              <a:t> </a:t>
            </a:r>
            <a:r>
              <a:rPr lang="fi-FI" sz="1200"/>
              <a:t>laajentaa ymmärrystä siitä, mitä voi tapahtua, ja </a:t>
            </a:r>
            <a:r>
              <a:rPr lang="fi-FI" sz="1200" b="1"/>
              <a:t>jotta voidaan tehdä parempia päätöksiä nykyhetkessä. </a:t>
            </a:r>
          </a:p>
          <a:p>
            <a:r>
              <a:rPr lang="fi-FI" sz="1200" b="0"/>
              <a:t>Toimintaympäristön analyysi megatrendien ja trendien avulla on tärkeä ensimmäinen askel. Tärkeää on kysyä myös ”mitä jos” </a:t>
            </a:r>
            <a:r>
              <a:rPr lang="fi-FI" sz="1200" b="0" err="1"/>
              <a:t>kysymykset,joilla</a:t>
            </a:r>
            <a:r>
              <a:rPr lang="fi-FI" sz="1200" b="0"/>
              <a:t> haastetaan nykyoletukset. Vaihtoehtoisten tulevaisuuskuvien luominen laajentaa käsitystä siitä mitä voi tapahtua </a:t>
            </a:r>
            <a:r>
              <a:rPr lang="fi-FI" sz="1200" b="0" err="1"/>
              <a:t>esimerki</a:t>
            </a:r>
            <a:r>
              <a:rPr lang="fi-FI" sz="1200" b="0"/>
              <a:t> lakimuutokset seurauksena ja tuo </a:t>
            </a:r>
            <a:r>
              <a:rPr lang="en-US" sz="1200" err="1">
                <a:sym typeface="Wingdings" panose="05000000000000000000" pitchFamily="2" charset="2"/>
              </a:rPr>
              <a:t>lisää</a:t>
            </a:r>
            <a:r>
              <a:rPr lang="en-US" sz="1200">
                <a:sym typeface="Wingdings" panose="05000000000000000000" pitchFamily="2" charset="2"/>
              </a:rPr>
              <a:t> </a:t>
            </a:r>
            <a:r>
              <a:rPr lang="en-US" sz="1200" err="1">
                <a:sym typeface="Wingdings" panose="05000000000000000000" pitchFamily="2" charset="2"/>
              </a:rPr>
              <a:t>vaihtoehtoja</a:t>
            </a:r>
            <a:r>
              <a:rPr lang="en-US" sz="1200">
                <a:sym typeface="Wingdings" panose="05000000000000000000" pitchFamily="2" charset="2"/>
              </a:rPr>
              <a:t> </a:t>
            </a:r>
            <a:r>
              <a:rPr lang="en-US" sz="1200" err="1">
                <a:sym typeface="Wingdings" panose="05000000000000000000" pitchFamily="2" charset="2"/>
              </a:rPr>
              <a:t>päätöksentekoon</a:t>
            </a:r>
            <a:r>
              <a:rPr lang="en-US" sz="1200">
                <a:sym typeface="Wingdings" panose="05000000000000000000" pitchFamily="2" charset="2"/>
              </a:rPr>
              <a:t>. </a:t>
            </a:r>
            <a:endParaRPr lang="en-FI"/>
          </a:p>
        </p:txBody>
      </p:sp>
      <p:sp>
        <p:nvSpPr>
          <p:cNvPr id="4" name="Slide Number Placeholder 3"/>
          <p:cNvSpPr>
            <a:spLocks noGrp="1"/>
          </p:cNvSpPr>
          <p:nvPr>
            <p:ph type="sldNum" sz="quarter" idx="5"/>
          </p:nvPr>
        </p:nvSpPr>
        <p:spPr/>
        <p:txBody>
          <a:bodyPr/>
          <a:lstStyle/>
          <a:p>
            <a:fld id="{138A2F8C-16BA-4566-B136-9A8D41937C4C}" type="slidenum">
              <a:rPr lang="fi-FI" smtClean="0"/>
              <a:t>13</a:t>
            </a:fld>
            <a:endParaRPr lang="fi-FI"/>
          </a:p>
        </p:txBody>
      </p:sp>
    </p:spTree>
    <p:extLst>
      <p:ext uri="{BB962C8B-B14F-4D97-AF65-F5344CB8AC3E}">
        <p14:creationId xmlns:p14="http://schemas.microsoft.com/office/powerpoint/2010/main" val="707707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42659CA3-31E3-7A2B-D062-46B09ED07DDB}"/>
              </a:ext>
            </a:extLst>
          </p:cNvPr>
          <p:cNvPicPr>
            <a:picLocks noChangeAspect="1"/>
          </p:cNvPicPr>
          <p:nvPr userDrawn="1"/>
        </p:nvPicPr>
        <p:blipFill>
          <a:blip r:embed="rId2"/>
          <a:stretch>
            <a:fillRect/>
          </a:stretch>
        </p:blipFill>
        <p:spPr>
          <a:xfrm>
            <a:off x="0" y="0"/>
            <a:ext cx="2600688" cy="2886478"/>
          </a:xfrm>
          <a:prstGeom prst="rect">
            <a:avLst/>
          </a:prstGeom>
        </p:spPr>
      </p:pic>
      <p:sp>
        <p:nvSpPr>
          <p:cNvPr id="3" name="Alaotsikko 2">
            <a:extLst>
              <a:ext uri="{FF2B5EF4-FFF2-40B4-BE49-F238E27FC236}">
                <a16:creationId xmlns:a16="http://schemas.microsoft.com/office/drawing/2014/main" id="{BDA89B76-BEE8-B76D-5B34-1CA9E8DB8BD6}"/>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latin typeface="Corbel" panose="020B0503020204020204" pitchFamily="34" charset="0"/>
                <a:cs typeface="Aptos Serif" panose="020B0502040204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8" name="Kuva 7" descr="Kuva, joka sisältää kohteen Grafiikka, graafinen suunnittelu, lumilautailu, muotoilu&#10;&#10;Kuvaus luotu automaattisesti">
            <a:extLst>
              <a:ext uri="{FF2B5EF4-FFF2-40B4-BE49-F238E27FC236}">
                <a16:creationId xmlns:a16="http://schemas.microsoft.com/office/drawing/2014/main" id="{26E6D566-1DF5-1934-F9AC-CA367583DC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1349" y="1296988"/>
            <a:ext cx="8153400" cy="2038350"/>
          </a:xfrm>
          <a:prstGeom prst="rect">
            <a:avLst/>
          </a:prstGeom>
        </p:spPr>
      </p:pic>
      <p:pic>
        <p:nvPicPr>
          <p:cNvPr id="10" name="Kuva 9" descr="Kuva, joka sisältää kohteen teksti, symboli, logo, Fontti&#10;&#10;Kuvaus luotu automaattisesti">
            <a:extLst>
              <a:ext uri="{FF2B5EF4-FFF2-40B4-BE49-F238E27FC236}">
                <a16:creationId xmlns:a16="http://schemas.microsoft.com/office/drawing/2014/main" id="{F8A380D1-3803-D2F1-A916-E7DB164C5D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7758" y="5938373"/>
            <a:ext cx="2646630" cy="685656"/>
          </a:xfrm>
          <a:prstGeom prst="rect">
            <a:avLst/>
          </a:prstGeom>
        </p:spPr>
      </p:pic>
      <p:pic>
        <p:nvPicPr>
          <p:cNvPr id="11" name="Kuva 10" descr="Kuva, joka sisältää kohteen Fontti, Grafiikka, logo, teksti&#10;&#10;Kuvaus luotu automaattisesti">
            <a:extLst>
              <a:ext uri="{FF2B5EF4-FFF2-40B4-BE49-F238E27FC236}">
                <a16:creationId xmlns:a16="http://schemas.microsoft.com/office/drawing/2014/main" id="{595E2BD2-642F-59D9-C8D7-5815857925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61171" y="5938373"/>
            <a:ext cx="1494422" cy="687091"/>
          </a:xfrm>
          <a:prstGeom prst="rect">
            <a:avLst/>
          </a:prstGeom>
        </p:spPr>
      </p:pic>
      <p:pic>
        <p:nvPicPr>
          <p:cNvPr id="12" name="Kuva 11" descr="Kuva, joka sisältää kohteen teksti, Fontti, typografia, Grafiikka&#10;&#10;Kuvaus luotu automaattisesti">
            <a:extLst>
              <a:ext uri="{FF2B5EF4-FFF2-40B4-BE49-F238E27FC236}">
                <a16:creationId xmlns:a16="http://schemas.microsoft.com/office/drawing/2014/main" id="{69E6A4D4-3F9B-596D-0783-227BE94FD2D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55593" y="6072617"/>
            <a:ext cx="2651161" cy="422159"/>
          </a:xfrm>
          <a:prstGeom prst="rect">
            <a:avLst/>
          </a:prstGeom>
        </p:spPr>
      </p:pic>
      <p:pic>
        <p:nvPicPr>
          <p:cNvPr id="13" name="Kuva 12" descr="Kuva, joka sisältää kohteen Fontti, Grafiikka, graafinen suunnittelu, typografia&#10;&#10;Kuvaus luotu automaattisesti">
            <a:extLst>
              <a:ext uri="{FF2B5EF4-FFF2-40B4-BE49-F238E27FC236}">
                <a16:creationId xmlns:a16="http://schemas.microsoft.com/office/drawing/2014/main" id="{7A98867E-74D2-99E5-6D3A-D69DCBB638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73558" y="6067624"/>
            <a:ext cx="2114847" cy="427152"/>
          </a:xfrm>
          <a:prstGeom prst="rect">
            <a:avLst/>
          </a:prstGeom>
        </p:spPr>
      </p:pic>
    </p:spTree>
    <p:extLst>
      <p:ext uri="{BB962C8B-B14F-4D97-AF65-F5344CB8AC3E}">
        <p14:creationId xmlns:p14="http://schemas.microsoft.com/office/powerpoint/2010/main" val="425143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50A55B-6C7B-CDCD-1B84-E3345B6D07B3}"/>
              </a:ext>
            </a:extLst>
          </p:cNvPr>
          <p:cNvSpPr>
            <a:spLocks noGrp="1"/>
          </p:cNvSpPr>
          <p:nvPr>
            <p:ph type="title"/>
          </p:nvPr>
        </p:nvSpPr>
        <p:spPr/>
        <p:txBody>
          <a:bodyPr/>
          <a:lstStyle>
            <a:lvl1pPr>
              <a:defRPr>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ystysuoran tekstin paikkamerkki 2">
            <a:extLst>
              <a:ext uri="{FF2B5EF4-FFF2-40B4-BE49-F238E27FC236}">
                <a16:creationId xmlns:a16="http://schemas.microsoft.com/office/drawing/2014/main" id="{5879438B-E5F1-FAE1-A5C5-80A5D4B1D9E7}"/>
              </a:ext>
            </a:extLst>
          </p:cNvPr>
          <p:cNvSpPr>
            <a:spLocks noGrp="1"/>
          </p:cNvSpPr>
          <p:nvPr>
            <p:ph type="body" orient="vert" idx="1"/>
          </p:nvPr>
        </p:nvSpPr>
        <p:spPr/>
        <p:txBody>
          <a:bodyPr vert="eaVert"/>
          <a:lstStyle>
            <a:lvl1pPr>
              <a:defRPr>
                <a:solidFill>
                  <a:schemeClr val="tx2"/>
                </a:solidFill>
                <a:latin typeface="Corbel" panose="020B0503020204020204" pitchFamily="34" charset="0"/>
              </a:defRPr>
            </a:lvl1pPr>
            <a:lvl2pPr>
              <a:defRPr>
                <a:solidFill>
                  <a:schemeClr val="tx2"/>
                </a:solidFill>
                <a:latin typeface="Corbel" panose="020B0503020204020204" pitchFamily="34" charset="0"/>
              </a:defRPr>
            </a:lvl2pPr>
            <a:lvl3pPr>
              <a:defRPr>
                <a:solidFill>
                  <a:schemeClr val="tx2"/>
                </a:solidFill>
                <a:latin typeface="Corbel" panose="020B0503020204020204" pitchFamily="34" charset="0"/>
              </a:defRPr>
            </a:lvl3pPr>
            <a:lvl4pPr>
              <a:defRPr>
                <a:solidFill>
                  <a:schemeClr val="tx2"/>
                </a:solidFill>
                <a:latin typeface="Corbel" panose="020B0503020204020204" pitchFamily="34" charset="0"/>
              </a:defRPr>
            </a:lvl4pPr>
            <a:lvl5pPr>
              <a:defRPr>
                <a:solidFill>
                  <a:schemeClr val="tx2"/>
                </a:solidFill>
                <a:latin typeface="Corbel" panose="020B0503020204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91E1F4-546C-7AC2-14FC-5F7F0F568636}"/>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6" name="Dian numeron paikkamerkki 5">
            <a:extLst>
              <a:ext uri="{FF2B5EF4-FFF2-40B4-BE49-F238E27FC236}">
                <a16:creationId xmlns:a16="http://schemas.microsoft.com/office/drawing/2014/main" id="{2DC6C11A-B0A9-C8F6-5806-B89C8137669A}"/>
              </a:ext>
            </a:extLst>
          </p:cNvPr>
          <p:cNvSpPr>
            <a:spLocks noGrp="1"/>
          </p:cNvSpPr>
          <p:nvPr>
            <p:ph type="sldNum" sz="quarter" idx="12"/>
          </p:nvPr>
        </p:nvSpPr>
        <p:spPr/>
        <p:txBody>
          <a:bodyPr/>
          <a:lstStyle/>
          <a:p>
            <a:fld id="{66E834C7-416A-49D5-A8F8-D767F9F50AE9}" type="slidenum">
              <a:rPr lang="fi-FI" smtClean="0"/>
              <a:t>‹#›</a:t>
            </a:fld>
            <a:endParaRPr lang="fi-FI"/>
          </a:p>
        </p:txBody>
      </p:sp>
    </p:spTree>
    <p:extLst>
      <p:ext uri="{BB962C8B-B14F-4D97-AF65-F5344CB8AC3E}">
        <p14:creationId xmlns:p14="http://schemas.microsoft.com/office/powerpoint/2010/main" val="190282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7BD918D-ECB5-C3A0-849C-ED1518099968}"/>
              </a:ext>
            </a:extLst>
          </p:cNvPr>
          <p:cNvSpPr>
            <a:spLocks noGrp="1"/>
          </p:cNvSpPr>
          <p:nvPr>
            <p:ph type="title" orient="vert"/>
          </p:nvPr>
        </p:nvSpPr>
        <p:spPr>
          <a:xfrm>
            <a:off x="8724900" y="365125"/>
            <a:ext cx="2628900" cy="5811838"/>
          </a:xfrm>
        </p:spPr>
        <p:txBody>
          <a:bodyPr vert="eaVert"/>
          <a:lstStyle>
            <a:lvl1pPr>
              <a:defRPr>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ystysuoran tekstin paikkamerkki 2">
            <a:extLst>
              <a:ext uri="{FF2B5EF4-FFF2-40B4-BE49-F238E27FC236}">
                <a16:creationId xmlns:a16="http://schemas.microsoft.com/office/drawing/2014/main" id="{1697CE4D-1992-AFAA-C646-73B4DBD40E76}"/>
              </a:ext>
            </a:extLst>
          </p:cNvPr>
          <p:cNvSpPr>
            <a:spLocks noGrp="1"/>
          </p:cNvSpPr>
          <p:nvPr>
            <p:ph type="body" orient="vert" idx="1"/>
          </p:nvPr>
        </p:nvSpPr>
        <p:spPr>
          <a:xfrm>
            <a:off x="838200" y="365125"/>
            <a:ext cx="7734300" cy="5811838"/>
          </a:xfrm>
        </p:spPr>
        <p:txBody>
          <a:bodyPr vert="eaVert"/>
          <a:lstStyle>
            <a:lvl1pPr>
              <a:defRPr>
                <a:solidFill>
                  <a:schemeClr val="tx2"/>
                </a:solidFill>
                <a:latin typeface="Corbel" panose="020B0503020204020204" pitchFamily="34" charset="0"/>
              </a:defRPr>
            </a:lvl1pPr>
            <a:lvl2pPr>
              <a:defRPr>
                <a:solidFill>
                  <a:schemeClr val="tx2"/>
                </a:solidFill>
                <a:latin typeface="Corbel" panose="020B0503020204020204" pitchFamily="34" charset="0"/>
              </a:defRPr>
            </a:lvl2pPr>
            <a:lvl3pPr>
              <a:defRPr>
                <a:solidFill>
                  <a:schemeClr val="tx2"/>
                </a:solidFill>
                <a:latin typeface="Corbel" panose="020B0503020204020204" pitchFamily="34" charset="0"/>
              </a:defRPr>
            </a:lvl3pPr>
            <a:lvl4pPr>
              <a:defRPr>
                <a:solidFill>
                  <a:schemeClr val="tx2"/>
                </a:solidFill>
                <a:latin typeface="Corbel" panose="020B0503020204020204" pitchFamily="34" charset="0"/>
              </a:defRPr>
            </a:lvl4pPr>
            <a:lvl5pPr>
              <a:defRPr>
                <a:solidFill>
                  <a:schemeClr val="tx2"/>
                </a:solidFill>
                <a:latin typeface="Corbel" panose="020B0503020204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79BBAC8-7A13-9910-590E-BD135805AC13}"/>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6" name="Dian numeron paikkamerkki 5">
            <a:extLst>
              <a:ext uri="{FF2B5EF4-FFF2-40B4-BE49-F238E27FC236}">
                <a16:creationId xmlns:a16="http://schemas.microsoft.com/office/drawing/2014/main" id="{3FE6C329-8D06-12F9-376F-3341AF438B69}"/>
              </a:ext>
            </a:extLst>
          </p:cNvPr>
          <p:cNvSpPr>
            <a:spLocks noGrp="1"/>
          </p:cNvSpPr>
          <p:nvPr>
            <p:ph type="sldNum" sz="quarter" idx="12"/>
          </p:nvPr>
        </p:nvSpPr>
        <p:spPr/>
        <p:txBody>
          <a:bodyPr/>
          <a:lstStyle/>
          <a:p>
            <a:fld id="{66E834C7-416A-49D5-A8F8-D767F9F50AE9}" type="slidenum">
              <a:rPr lang="fi-FI" smtClean="0"/>
              <a:t>‹#›</a:t>
            </a:fld>
            <a:endParaRPr lang="fi-FI"/>
          </a:p>
        </p:txBody>
      </p:sp>
    </p:spTree>
    <p:extLst>
      <p:ext uri="{BB962C8B-B14F-4D97-AF65-F5344CB8AC3E}">
        <p14:creationId xmlns:p14="http://schemas.microsoft.com/office/powerpoint/2010/main" val="201369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38AB8EEC-755C-78C4-E312-69E9B6752962}"/>
              </a:ext>
            </a:extLst>
          </p:cNvPr>
          <p:cNvPicPr>
            <a:picLocks noChangeAspect="1"/>
          </p:cNvPicPr>
          <p:nvPr userDrawn="1"/>
        </p:nvPicPr>
        <p:blipFill>
          <a:blip r:embed="rId2"/>
          <a:stretch>
            <a:fillRect/>
          </a:stretch>
        </p:blipFill>
        <p:spPr>
          <a:xfrm>
            <a:off x="0" y="0"/>
            <a:ext cx="2600688" cy="2886478"/>
          </a:xfrm>
          <a:prstGeom prst="rect">
            <a:avLst/>
          </a:prstGeom>
        </p:spPr>
      </p:pic>
      <p:sp>
        <p:nvSpPr>
          <p:cNvPr id="2" name="Otsikko 1">
            <a:extLst>
              <a:ext uri="{FF2B5EF4-FFF2-40B4-BE49-F238E27FC236}">
                <a16:creationId xmlns:a16="http://schemas.microsoft.com/office/drawing/2014/main" id="{1D17F75D-01B3-6EA6-4F0A-0C96297B6825}"/>
              </a:ext>
            </a:extLst>
          </p:cNvPr>
          <p:cNvSpPr>
            <a:spLocks noGrp="1"/>
          </p:cNvSpPr>
          <p:nvPr>
            <p:ph type="title"/>
          </p:nvPr>
        </p:nvSpPr>
        <p:spPr/>
        <p:txBody>
          <a:bodyPr/>
          <a:lstStyle>
            <a:lvl1pPr>
              <a:defRPr>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8053500D-A9F2-3209-65E2-99377597DBB0}"/>
              </a:ext>
            </a:extLst>
          </p:cNvPr>
          <p:cNvSpPr>
            <a:spLocks noGrp="1"/>
          </p:cNvSpPr>
          <p:nvPr>
            <p:ph idx="1"/>
          </p:nvPr>
        </p:nvSpPr>
        <p:spPr/>
        <p:txBody>
          <a:bodyPr/>
          <a:lstStyle>
            <a:lvl1pPr>
              <a:defRPr>
                <a:solidFill>
                  <a:schemeClr val="tx2"/>
                </a:solidFill>
                <a:latin typeface="Corbel" panose="020B0503020204020204" pitchFamily="34" charset="0"/>
              </a:defRPr>
            </a:lvl1pPr>
            <a:lvl2pPr>
              <a:defRPr>
                <a:solidFill>
                  <a:schemeClr val="tx2"/>
                </a:solidFill>
                <a:latin typeface="Corbel" panose="020B0503020204020204" pitchFamily="34" charset="0"/>
              </a:defRPr>
            </a:lvl2pPr>
            <a:lvl3pPr>
              <a:defRPr>
                <a:solidFill>
                  <a:schemeClr val="tx2"/>
                </a:solidFill>
                <a:latin typeface="Corbel" panose="020B0503020204020204" pitchFamily="34" charset="0"/>
              </a:defRPr>
            </a:lvl3pPr>
            <a:lvl4pPr>
              <a:defRPr>
                <a:solidFill>
                  <a:schemeClr val="tx2"/>
                </a:solidFill>
                <a:latin typeface="Corbel" panose="020B0503020204020204" pitchFamily="34" charset="0"/>
              </a:defRPr>
            </a:lvl4pPr>
            <a:lvl5pPr>
              <a:defRPr>
                <a:solidFill>
                  <a:schemeClr val="tx2"/>
                </a:solidFill>
                <a:latin typeface="Corbel" panose="020B0503020204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04B8FF9-6E23-CCAE-5421-C568A504D481}"/>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6" name="Dian numeron paikkamerkki 5">
            <a:extLst>
              <a:ext uri="{FF2B5EF4-FFF2-40B4-BE49-F238E27FC236}">
                <a16:creationId xmlns:a16="http://schemas.microsoft.com/office/drawing/2014/main" id="{40292E7A-9F01-8E4A-ADAB-1F298AB0C735}"/>
              </a:ext>
            </a:extLst>
          </p:cNvPr>
          <p:cNvSpPr>
            <a:spLocks noGrp="1"/>
          </p:cNvSpPr>
          <p:nvPr>
            <p:ph type="sldNum" sz="quarter" idx="12"/>
          </p:nvPr>
        </p:nvSpPr>
        <p:spPr/>
        <p:txBody>
          <a:bodyPr/>
          <a:lstStyle/>
          <a:p>
            <a:fld id="{66E834C7-416A-49D5-A8F8-D767F9F50AE9}" type="slidenum">
              <a:rPr lang="fi-FI" smtClean="0"/>
              <a:t>‹#›</a:t>
            </a:fld>
            <a:endParaRPr lang="fi-FI"/>
          </a:p>
        </p:txBody>
      </p:sp>
      <p:pic>
        <p:nvPicPr>
          <p:cNvPr id="9" name="Kuva 8">
            <a:extLst>
              <a:ext uri="{FF2B5EF4-FFF2-40B4-BE49-F238E27FC236}">
                <a16:creationId xmlns:a16="http://schemas.microsoft.com/office/drawing/2014/main" id="{1EC2C630-5649-0925-3F20-4C7A7F3699E6}"/>
              </a:ext>
            </a:extLst>
          </p:cNvPr>
          <p:cNvPicPr>
            <a:picLocks noChangeAspect="1"/>
          </p:cNvPicPr>
          <p:nvPr userDrawn="1"/>
        </p:nvPicPr>
        <p:blipFill>
          <a:blip r:embed="rId3">
            <a:alphaModFix amt="30000"/>
          </a:blip>
          <a:stretch>
            <a:fillRect/>
          </a:stretch>
        </p:blipFill>
        <p:spPr>
          <a:xfrm>
            <a:off x="4353612" y="5624547"/>
            <a:ext cx="3484775" cy="1463605"/>
          </a:xfrm>
          <a:prstGeom prst="rect">
            <a:avLst/>
          </a:prstGeom>
          <a:noFill/>
          <a:ln>
            <a:noFill/>
          </a:ln>
        </p:spPr>
      </p:pic>
    </p:spTree>
    <p:extLst>
      <p:ext uri="{BB962C8B-B14F-4D97-AF65-F5344CB8AC3E}">
        <p14:creationId xmlns:p14="http://schemas.microsoft.com/office/powerpoint/2010/main" val="362226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C167555A-56D8-7F8F-C322-0FF0C3B9CA77}"/>
              </a:ext>
            </a:extLst>
          </p:cNvPr>
          <p:cNvPicPr>
            <a:picLocks noChangeAspect="1"/>
          </p:cNvPicPr>
          <p:nvPr userDrawn="1"/>
        </p:nvPicPr>
        <p:blipFill>
          <a:blip r:embed="rId2"/>
          <a:stretch>
            <a:fillRect/>
          </a:stretch>
        </p:blipFill>
        <p:spPr>
          <a:xfrm>
            <a:off x="8610600" y="4276365"/>
            <a:ext cx="3562847" cy="2581635"/>
          </a:xfrm>
          <a:prstGeom prst="rect">
            <a:avLst/>
          </a:prstGeom>
        </p:spPr>
      </p:pic>
      <p:sp>
        <p:nvSpPr>
          <p:cNvPr id="2" name="Otsikko 1">
            <a:extLst>
              <a:ext uri="{FF2B5EF4-FFF2-40B4-BE49-F238E27FC236}">
                <a16:creationId xmlns:a16="http://schemas.microsoft.com/office/drawing/2014/main" id="{996B3A73-0852-2E46-BE50-1BA4F8A709F1}"/>
              </a:ext>
            </a:extLst>
          </p:cNvPr>
          <p:cNvSpPr>
            <a:spLocks noGrp="1"/>
          </p:cNvSpPr>
          <p:nvPr>
            <p:ph type="title"/>
          </p:nvPr>
        </p:nvSpPr>
        <p:spPr>
          <a:xfrm>
            <a:off x="831850" y="1709738"/>
            <a:ext cx="10515600" cy="2852737"/>
          </a:xfrm>
        </p:spPr>
        <p:txBody>
          <a:bodyPr anchor="b"/>
          <a:lstStyle>
            <a:lvl1pPr>
              <a:defRPr sz="6000">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CD93BFA9-AB35-9FE5-FDCB-4888782B4716}"/>
              </a:ext>
            </a:extLst>
          </p:cNvPr>
          <p:cNvSpPr>
            <a:spLocks noGrp="1"/>
          </p:cNvSpPr>
          <p:nvPr>
            <p:ph type="body" idx="1"/>
          </p:nvPr>
        </p:nvSpPr>
        <p:spPr>
          <a:xfrm>
            <a:off x="831850" y="4589463"/>
            <a:ext cx="10515600" cy="1500187"/>
          </a:xfrm>
        </p:spPr>
        <p:txBody>
          <a:bodyPr/>
          <a:lstStyle>
            <a:lvl1pPr marL="0" indent="0">
              <a:buNone/>
              <a:defRPr sz="2400">
                <a:solidFill>
                  <a:schemeClr val="tx2"/>
                </a:solidFill>
                <a:latin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D297617-0850-09F0-F634-F64800E4237E}"/>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6" name="Dian numeron paikkamerkki 5">
            <a:extLst>
              <a:ext uri="{FF2B5EF4-FFF2-40B4-BE49-F238E27FC236}">
                <a16:creationId xmlns:a16="http://schemas.microsoft.com/office/drawing/2014/main" id="{6BDA49BC-0841-861E-2F52-607303B0DCBA}"/>
              </a:ext>
            </a:extLst>
          </p:cNvPr>
          <p:cNvSpPr>
            <a:spLocks noGrp="1"/>
          </p:cNvSpPr>
          <p:nvPr>
            <p:ph type="sldNum" sz="quarter" idx="12"/>
          </p:nvPr>
        </p:nvSpPr>
        <p:spPr/>
        <p:txBody>
          <a:bodyPr/>
          <a:lstStyle/>
          <a:p>
            <a:fld id="{66E834C7-416A-49D5-A8F8-D767F9F50AE9}" type="slidenum">
              <a:rPr lang="fi-FI" smtClean="0"/>
              <a:t>‹#›</a:t>
            </a:fld>
            <a:endParaRPr lang="fi-FI"/>
          </a:p>
        </p:txBody>
      </p:sp>
      <p:pic>
        <p:nvPicPr>
          <p:cNvPr id="8" name="Kuva 7">
            <a:extLst>
              <a:ext uri="{FF2B5EF4-FFF2-40B4-BE49-F238E27FC236}">
                <a16:creationId xmlns:a16="http://schemas.microsoft.com/office/drawing/2014/main" id="{0044DC00-2690-6E1D-FB28-2F4EB3D5BDE9}"/>
              </a:ext>
            </a:extLst>
          </p:cNvPr>
          <p:cNvPicPr>
            <a:picLocks noChangeAspect="1"/>
          </p:cNvPicPr>
          <p:nvPr userDrawn="1"/>
        </p:nvPicPr>
        <p:blipFill>
          <a:blip r:embed="rId3">
            <a:alphaModFix amt="30000"/>
          </a:blip>
          <a:stretch>
            <a:fillRect/>
          </a:stretch>
        </p:blipFill>
        <p:spPr>
          <a:xfrm>
            <a:off x="4353612" y="5624547"/>
            <a:ext cx="3484775" cy="1463605"/>
          </a:xfrm>
          <a:prstGeom prst="rect">
            <a:avLst/>
          </a:prstGeom>
          <a:noFill/>
          <a:ln>
            <a:noFill/>
          </a:ln>
        </p:spPr>
      </p:pic>
    </p:spTree>
    <p:extLst>
      <p:ext uri="{BB962C8B-B14F-4D97-AF65-F5344CB8AC3E}">
        <p14:creationId xmlns:p14="http://schemas.microsoft.com/office/powerpoint/2010/main" val="32317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3F27CE1C-C28E-0118-C7BA-67D3D221916F}"/>
              </a:ext>
            </a:extLst>
          </p:cNvPr>
          <p:cNvPicPr>
            <a:picLocks noChangeAspect="1"/>
          </p:cNvPicPr>
          <p:nvPr userDrawn="1"/>
        </p:nvPicPr>
        <p:blipFill>
          <a:blip r:embed="rId2"/>
          <a:stretch>
            <a:fillRect/>
          </a:stretch>
        </p:blipFill>
        <p:spPr>
          <a:xfrm>
            <a:off x="8610600" y="4276365"/>
            <a:ext cx="3562847" cy="2581635"/>
          </a:xfrm>
          <a:prstGeom prst="rect">
            <a:avLst/>
          </a:prstGeom>
        </p:spPr>
      </p:pic>
      <p:sp>
        <p:nvSpPr>
          <p:cNvPr id="2" name="Otsikko 1">
            <a:extLst>
              <a:ext uri="{FF2B5EF4-FFF2-40B4-BE49-F238E27FC236}">
                <a16:creationId xmlns:a16="http://schemas.microsoft.com/office/drawing/2014/main" id="{31FD818D-B3E6-219D-1DB7-F15CBFE32AAE}"/>
              </a:ext>
            </a:extLst>
          </p:cNvPr>
          <p:cNvSpPr>
            <a:spLocks noGrp="1"/>
          </p:cNvSpPr>
          <p:nvPr>
            <p:ph type="title"/>
          </p:nvPr>
        </p:nvSpPr>
        <p:spPr/>
        <p:txBody>
          <a:bodyPr/>
          <a:lstStyle>
            <a:lvl1pPr>
              <a:defRPr>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F767466-F8C2-76C5-3B2D-1CCBAA586337}"/>
              </a:ext>
            </a:extLst>
          </p:cNvPr>
          <p:cNvSpPr>
            <a:spLocks noGrp="1"/>
          </p:cNvSpPr>
          <p:nvPr>
            <p:ph sz="half" idx="1"/>
          </p:nvPr>
        </p:nvSpPr>
        <p:spPr>
          <a:xfrm>
            <a:off x="838200" y="1825625"/>
            <a:ext cx="5181600" cy="4351338"/>
          </a:xfrm>
        </p:spPr>
        <p:txBody>
          <a:bodyPr/>
          <a:lstStyle>
            <a:lvl1pPr>
              <a:defRPr>
                <a:solidFill>
                  <a:schemeClr val="tx2"/>
                </a:solidFill>
                <a:latin typeface="Corbel" panose="020B0503020204020204" pitchFamily="34" charset="0"/>
              </a:defRPr>
            </a:lvl1pPr>
            <a:lvl2pPr>
              <a:defRPr>
                <a:solidFill>
                  <a:schemeClr val="tx2"/>
                </a:solidFill>
                <a:latin typeface="Corbel" panose="020B0503020204020204" pitchFamily="34" charset="0"/>
              </a:defRPr>
            </a:lvl2pPr>
            <a:lvl3pPr>
              <a:defRPr>
                <a:solidFill>
                  <a:schemeClr val="tx2"/>
                </a:solidFill>
                <a:latin typeface="Corbel" panose="020B0503020204020204" pitchFamily="34" charset="0"/>
              </a:defRPr>
            </a:lvl3pPr>
            <a:lvl4pPr>
              <a:defRPr>
                <a:solidFill>
                  <a:schemeClr val="tx2"/>
                </a:solidFill>
                <a:latin typeface="Corbel" panose="020B0503020204020204" pitchFamily="34" charset="0"/>
              </a:defRPr>
            </a:lvl4pPr>
            <a:lvl5pPr>
              <a:defRPr>
                <a:solidFill>
                  <a:schemeClr val="tx2"/>
                </a:solidFill>
                <a:latin typeface="Corbel" panose="020B0503020204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5F724A6-ABC8-C766-166E-9D05F17C7AAF}"/>
              </a:ext>
            </a:extLst>
          </p:cNvPr>
          <p:cNvSpPr>
            <a:spLocks noGrp="1"/>
          </p:cNvSpPr>
          <p:nvPr>
            <p:ph sz="half" idx="2"/>
          </p:nvPr>
        </p:nvSpPr>
        <p:spPr>
          <a:xfrm>
            <a:off x="6172200" y="1825625"/>
            <a:ext cx="5181600" cy="4351338"/>
          </a:xfrm>
        </p:spPr>
        <p:txBody>
          <a:bodyPr/>
          <a:lstStyle>
            <a:lvl1pPr>
              <a:defRPr>
                <a:solidFill>
                  <a:schemeClr val="tx2"/>
                </a:solidFill>
                <a:latin typeface="Corbel" panose="020B0503020204020204" pitchFamily="34" charset="0"/>
              </a:defRPr>
            </a:lvl1pPr>
            <a:lvl2pPr>
              <a:defRPr>
                <a:solidFill>
                  <a:schemeClr val="tx2"/>
                </a:solidFill>
                <a:latin typeface="Corbel" panose="020B0503020204020204" pitchFamily="34" charset="0"/>
              </a:defRPr>
            </a:lvl2pPr>
            <a:lvl3pPr>
              <a:defRPr>
                <a:solidFill>
                  <a:schemeClr val="tx2"/>
                </a:solidFill>
                <a:latin typeface="Corbel" panose="020B0503020204020204" pitchFamily="34" charset="0"/>
              </a:defRPr>
            </a:lvl3pPr>
            <a:lvl4pPr>
              <a:defRPr>
                <a:solidFill>
                  <a:schemeClr val="tx2"/>
                </a:solidFill>
                <a:latin typeface="Corbel" panose="020B0503020204020204" pitchFamily="34" charset="0"/>
              </a:defRPr>
            </a:lvl4pPr>
            <a:lvl5pPr>
              <a:defRPr>
                <a:solidFill>
                  <a:schemeClr val="tx2"/>
                </a:solidFill>
                <a:latin typeface="Corbel" panose="020B0503020204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962CAC8B-B849-B49A-3435-D7829FFF01A8}"/>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7" name="Dian numeron paikkamerkki 6">
            <a:extLst>
              <a:ext uri="{FF2B5EF4-FFF2-40B4-BE49-F238E27FC236}">
                <a16:creationId xmlns:a16="http://schemas.microsoft.com/office/drawing/2014/main" id="{BF7167D9-A01E-15CD-CA12-6E4595238585}"/>
              </a:ext>
            </a:extLst>
          </p:cNvPr>
          <p:cNvSpPr>
            <a:spLocks noGrp="1"/>
          </p:cNvSpPr>
          <p:nvPr>
            <p:ph type="sldNum" sz="quarter" idx="12"/>
          </p:nvPr>
        </p:nvSpPr>
        <p:spPr/>
        <p:txBody>
          <a:bodyPr/>
          <a:lstStyle/>
          <a:p>
            <a:fld id="{66E834C7-416A-49D5-A8F8-D767F9F50AE9}" type="slidenum">
              <a:rPr lang="fi-FI" smtClean="0"/>
              <a:t>‹#›</a:t>
            </a:fld>
            <a:endParaRPr lang="fi-FI"/>
          </a:p>
        </p:txBody>
      </p:sp>
      <p:pic>
        <p:nvPicPr>
          <p:cNvPr id="10" name="Kuva 9">
            <a:extLst>
              <a:ext uri="{FF2B5EF4-FFF2-40B4-BE49-F238E27FC236}">
                <a16:creationId xmlns:a16="http://schemas.microsoft.com/office/drawing/2014/main" id="{85E6052B-A861-0BF9-AEA2-40E4305E9067}"/>
              </a:ext>
            </a:extLst>
          </p:cNvPr>
          <p:cNvPicPr>
            <a:picLocks noChangeAspect="1"/>
          </p:cNvPicPr>
          <p:nvPr userDrawn="1"/>
        </p:nvPicPr>
        <p:blipFill>
          <a:blip r:embed="rId3">
            <a:alphaModFix amt="30000"/>
          </a:blip>
          <a:stretch>
            <a:fillRect/>
          </a:stretch>
        </p:blipFill>
        <p:spPr>
          <a:xfrm>
            <a:off x="4353612" y="5624547"/>
            <a:ext cx="3484775" cy="1463605"/>
          </a:xfrm>
          <a:prstGeom prst="rect">
            <a:avLst/>
          </a:prstGeom>
          <a:noFill/>
          <a:ln>
            <a:noFill/>
          </a:ln>
        </p:spPr>
      </p:pic>
    </p:spTree>
    <p:extLst>
      <p:ext uri="{BB962C8B-B14F-4D97-AF65-F5344CB8AC3E}">
        <p14:creationId xmlns:p14="http://schemas.microsoft.com/office/powerpoint/2010/main" val="178412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D6CEB8D2-F0E4-2AD2-2BE2-26EC43CE2E15}"/>
              </a:ext>
            </a:extLst>
          </p:cNvPr>
          <p:cNvPicPr>
            <a:picLocks noChangeAspect="1"/>
          </p:cNvPicPr>
          <p:nvPr userDrawn="1"/>
        </p:nvPicPr>
        <p:blipFill>
          <a:blip r:embed="rId2"/>
          <a:stretch>
            <a:fillRect/>
          </a:stretch>
        </p:blipFill>
        <p:spPr>
          <a:xfrm>
            <a:off x="8610600" y="4276365"/>
            <a:ext cx="3562847" cy="2581635"/>
          </a:xfrm>
          <a:prstGeom prst="rect">
            <a:avLst/>
          </a:prstGeom>
        </p:spPr>
      </p:pic>
      <p:sp>
        <p:nvSpPr>
          <p:cNvPr id="2" name="Otsikko 1">
            <a:extLst>
              <a:ext uri="{FF2B5EF4-FFF2-40B4-BE49-F238E27FC236}">
                <a16:creationId xmlns:a16="http://schemas.microsoft.com/office/drawing/2014/main" id="{7DB12DCF-3B71-8E8E-41EA-987211B8EBD7}"/>
              </a:ext>
            </a:extLst>
          </p:cNvPr>
          <p:cNvSpPr>
            <a:spLocks noGrp="1"/>
          </p:cNvSpPr>
          <p:nvPr>
            <p:ph type="title"/>
          </p:nvPr>
        </p:nvSpPr>
        <p:spPr>
          <a:xfrm>
            <a:off x="839788" y="365125"/>
            <a:ext cx="10515600" cy="1325563"/>
          </a:xfrm>
        </p:spPr>
        <p:txBody>
          <a:bodyPr/>
          <a:lstStyle>
            <a:lvl1pPr>
              <a:defRPr>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14E9EEE-44D5-E577-FB00-00DD0207A55B}"/>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Corbel" panose="020B05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2E15C17-B119-FF17-47BA-B60FA3E26E6C}"/>
              </a:ext>
            </a:extLst>
          </p:cNvPr>
          <p:cNvSpPr>
            <a:spLocks noGrp="1"/>
          </p:cNvSpPr>
          <p:nvPr>
            <p:ph sz="half" idx="2"/>
          </p:nvPr>
        </p:nvSpPr>
        <p:spPr>
          <a:xfrm>
            <a:off x="839788" y="2505075"/>
            <a:ext cx="5157787" cy="3684588"/>
          </a:xfrm>
        </p:spPr>
        <p:txBody>
          <a:bodyPr/>
          <a:lstStyle>
            <a:lvl1pPr>
              <a:defRPr>
                <a:solidFill>
                  <a:schemeClr val="tx2"/>
                </a:solidFill>
                <a:latin typeface="Corbel" panose="020B0503020204020204" pitchFamily="34" charset="0"/>
              </a:defRPr>
            </a:lvl1pPr>
            <a:lvl2pPr>
              <a:defRPr>
                <a:solidFill>
                  <a:schemeClr val="tx2"/>
                </a:solidFill>
                <a:latin typeface="Corbel" panose="020B0503020204020204" pitchFamily="34" charset="0"/>
              </a:defRPr>
            </a:lvl2pPr>
            <a:lvl3pPr>
              <a:defRPr>
                <a:solidFill>
                  <a:schemeClr val="tx2"/>
                </a:solidFill>
                <a:latin typeface="Corbel" panose="020B0503020204020204" pitchFamily="34" charset="0"/>
              </a:defRPr>
            </a:lvl3pPr>
            <a:lvl4pPr>
              <a:defRPr>
                <a:solidFill>
                  <a:schemeClr val="tx2"/>
                </a:solidFill>
                <a:latin typeface="Corbel" panose="020B0503020204020204" pitchFamily="34" charset="0"/>
              </a:defRPr>
            </a:lvl4pPr>
            <a:lvl5pPr>
              <a:defRPr>
                <a:solidFill>
                  <a:schemeClr val="tx2"/>
                </a:solidFill>
                <a:latin typeface="Corbel" panose="020B0503020204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70677A3C-873D-B2FA-C605-91AD4AC32406}"/>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Corbel" panose="020B05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F409CE5E-DACC-FB14-7860-FF0D08B88892}"/>
              </a:ext>
            </a:extLst>
          </p:cNvPr>
          <p:cNvSpPr>
            <a:spLocks noGrp="1"/>
          </p:cNvSpPr>
          <p:nvPr>
            <p:ph sz="quarter" idx="4"/>
          </p:nvPr>
        </p:nvSpPr>
        <p:spPr>
          <a:xfrm>
            <a:off x="6172200" y="2505075"/>
            <a:ext cx="5183188" cy="3684588"/>
          </a:xfrm>
        </p:spPr>
        <p:txBody>
          <a:bodyPr/>
          <a:lstStyle>
            <a:lvl1pPr>
              <a:defRPr>
                <a:solidFill>
                  <a:schemeClr val="tx2"/>
                </a:solidFill>
                <a:latin typeface="Corbel" panose="020B0503020204020204" pitchFamily="34" charset="0"/>
              </a:defRPr>
            </a:lvl1pPr>
            <a:lvl2pPr>
              <a:defRPr>
                <a:solidFill>
                  <a:schemeClr val="tx2"/>
                </a:solidFill>
                <a:latin typeface="Corbel" panose="020B0503020204020204" pitchFamily="34" charset="0"/>
              </a:defRPr>
            </a:lvl2pPr>
            <a:lvl3pPr>
              <a:defRPr>
                <a:solidFill>
                  <a:schemeClr val="tx2"/>
                </a:solidFill>
                <a:latin typeface="Corbel" panose="020B0503020204020204" pitchFamily="34" charset="0"/>
              </a:defRPr>
            </a:lvl3pPr>
            <a:lvl4pPr>
              <a:defRPr>
                <a:solidFill>
                  <a:schemeClr val="tx2"/>
                </a:solidFill>
                <a:latin typeface="Corbel" panose="020B0503020204020204" pitchFamily="34" charset="0"/>
              </a:defRPr>
            </a:lvl4pPr>
            <a:lvl5pPr>
              <a:defRPr>
                <a:solidFill>
                  <a:schemeClr val="tx2"/>
                </a:solidFill>
                <a:latin typeface="Corbel" panose="020B050302020402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357FDC3-B3C5-5DF7-2074-1A6DCF86DC3E}"/>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9" name="Dian numeron paikkamerkki 8">
            <a:extLst>
              <a:ext uri="{FF2B5EF4-FFF2-40B4-BE49-F238E27FC236}">
                <a16:creationId xmlns:a16="http://schemas.microsoft.com/office/drawing/2014/main" id="{E808289A-EAAF-B2E8-89F8-672F6AADCE32}"/>
              </a:ext>
            </a:extLst>
          </p:cNvPr>
          <p:cNvSpPr>
            <a:spLocks noGrp="1"/>
          </p:cNvSpPr>
          <p:nvPr>
            <p:ph type="sldNum" sz="quarter" idx="12"/>
          </p:nvPr>
        </p:nvSpPr>
        <p:spPr/>
        <p:txBody>
          <a:bodyPr/>
          <a:lstStyle/>
          <a:p>
            <a:fld id="{66E834C7-416A-49D5-A8F8-D767F9F50AE9}" type="slidenum">
              <a:rPr lang="fi-FI" smtClean="0"/>
              <a:t>‹#›</a:t>
            </a:fld>
            <a:endParaRPr lang="fi-FI"/>
          </a:p>
        </p:txBody>
      </p:sp>
      <p:pic>
        <p:nvPicPr>
          <p:cNvPr id="11" name="Kuva 10">
            <a:extLst>
              <a:ext uri="{FF2B5EF4-FFF2-40B4-BE49-F238E27FC236}">
                <a16:creationId xmlns:a16="http://schemas.microsoft.com/office/drawing/2014/main" id="{92030AC9-F902-A356-E857-9F8C5E6ECAF5}"/>
              </a:ext>
            </a:extLst>
          </p:cNvPr>
          <p:cNvPicPr>
            <a:picLocks noChangeAspect="1"/>
          </p:cNvPicPr>
          <p:nvPr userDrawn="1"/>
        </p:nvPicPr>
        <p:blipFill>
          <a:blip r:embed="rId3">
            <a:alphaModFix amt="30000"/>
          </a:blip>
          <a:stretch>
            <a:fillRect/>
          </a:stretch>
        </p:blipFill>
        <p:spPr>
          <a:xfrm>
            <a:off x="4353612" y="5624547"/>
            <a:ext cx="3484775" cy="1463605"/>
          </a:xfrm>
          <a:prstGeom prst="rect">
            <a:avLst/>
          </a:prstGeom>
          <a:noFill/>
          <a:ln>
            <a:noFill/>
          </a:ln>
        </p:spPr>
      </p:pic>
    </p:spTree>
    <p:extLst>
      <p:ext uri="{BB962C8B-B14F-4D97-AF65-F5344CB8AC3E}">
        <p14:creationId xmlns:p14="http://schemas.microsoft.com/office/powerpoint/2010/main" val="351601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BFF4C8EF-C68F-B7A3-0C15-63D857A45B41}"/>
              </a:ext>
            </a:extLst>
          </p:cNvPr>
          <p:cNvPicPr>
            <a:picLocks noChangeAspect="1"/>
          </p:cNvPicPr>
          <p:nvPr userDrawn="1"/>
        </p:nvPicPr>
        <p:blipFill>
          <a:blip r:embed="rId2"/>
          <a:stretch>
            <a:fillRect/>
          </a:stretch>
        </p:blipFill>
        <p:spPr>
          <a:xfrm>
            <a:off x="0" y="0"/>
            <a:ext cx="2600688" cy="2886478"/>
          </a:xfrm>
          <a:prstGeom prst="rect">
            <a:avLst/>
          </a:prstGeom>
        </p:spPr>
      </p:pic>
      <p:sp>
        <p:nvSpPr>
          <p:cNvPr id="2" name="Otsikko 1">
            <a:extLst>
              <a:ext uri="{FF2B5EF4-FFF2-40B4-BE49-F238E27FC236}">
                <a16:creationId xmlns:a16="http://schemas.microsoft.com/office/drawing/2014/main" id="{6D9DBD39-9E62-F994-D0E0-EEB39B2F8007}"/>
              </a:ext>
            </a:extLst>
          </p:cNvPr>
          <p:cNvSpPr>
            <a:spLocks noGrp="1"/>
          </p:cNvSpPr>
          <p:nvPr>
            <p:ph type="title"/>
          </p:nvPr>
        </p:nvSpPr>
        <p:spPr/>
        <p:txBody>
          <a:bodyPr/>
          <a:lstStyle>
            <a:lvl1pPr>
              <a:defRPr>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3877E1CB-4396-6EB9-6B02-A7CBB07857EA}"/>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5" name="Dian numeron paikkamerkki 4">
            <a:extLst>
              <a:ext uri="{FF2B5EF4-FFF2-40B4-BE49-F238E27FC236}">
                <a16:creationId xmlns:a16="http://schemas.microsoft.com/office/drawing/2014/main" id="{7C361E78-A6D0-F457-D975-C5C31226AF98}"/>
              </a:ext>
            </a:extLst>
          </p:cNvPr>
          <p:cNvSpPr>
            <a:spLocks noGrp="1"/>
          </p:cNvSpPr>
          <p:nvPr>
            <p:ph type="sldNum" sz="quarter" idx="12"/>
          </p:nvPr>
        </p:nvSpPr>
        <p:spPr/>
        <p:txBody>
          <a:bodyPr/>
          <a:lstStyle/>
          <a:p>
            <a:fld id="{66E834C7-416A-49D5-A8F8-D767F9F50AE9}" type="slidenum">
              <a:rPr lang="fi-FI" smtClean="0"/>
              <a:t>‹#›</a:t>
            </a:fld>
            <a:endParaRPr lang="fi-FI"/>
          </a:p>
        </p:txBody>
      </p:sp>
      <p:pic>
        <p:nvPicPr>
          <p:cNvPr id="7" name="Kuva 6">
            <a:extLst>
              <a:ext uri="{FF2B5EF4-FFF2-40B4-BE49-F238E27FC236}">
                <a16:creationId xmlns:a16="http://schemas.microsoft.com/office/drawing/2014/main" id="{9CCACB0B-FFA0-CADF-F2E7-996E54B696F7}"/>
              </a:ext>
            </a:extLst>
          </p:cNvPr>
          <p:cNvPicPr>
            <a:picLocks noChangeAspect="1"/>
          </p:cNvPicPr>
          <p:nvPr userDrawn="1"/>
        </p:nvPicPr>
        <p:blipFill>
          <a:blip r:embed="rId3">
            <a:alphaModFix amt="30000"/>
          </a:blip>
          <a:stretch>
            <a:fillRect/>
          </a:stretch>
        </p:blipFill>
        <p:spPr>
          <a:xfrm>
            <a:off x="4353612" y="5624547"/>
            <a:ext cx="3484775" cy="1463605"/>
          </a:xfrm>
          <a:prstGeom prst="rect">
            <a:avLst/>
          </a:prstGeom>
          <a:noFill/>
          <a:ln>
            <a:noFill/>
          </a:ln>
        </p:spPr>
      </p:pic>
    </p:spTree>
    <p:extLst>
      <p:ext uri="{BB962C8B-B14F-4D97-AF65-F5344CB8AC3E}">
        <p14:creationId xmlns:p14="http://schemas.microsoft.com/office/powerpoint/2010/main" val="28164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DAF9A0BE-C1B4-AFF4-9F89-C8E6543B02EC}"/>
              </a:ext>
            </a:extLst>
          </p:cNvPr>
          <p:cNvPicPr>
            <a:picLocks noChangeAspect="1"/>
          </p:cNvPicPr>
          <p:nvPr userDrawn="1"/>
        </p:nvPicPr>
        <p:blipFill>
          <a:blip r:embed="rId2"/>
          <a:stretch>
            <a:fillRect/>
          </a:stretch>
        </p:blipFill>
        <p:spPr>
          <a:xfrm>
            <a:off x="0" y="0"/>
            <a:ext cx="2600688" cy="2886478"/>
          </a:xfrm>
          <a:prstGeom prst="rect">
            <a:avLst/>
          </a:prstGeom>
        </p:spPr>
      </p:pic>
      <p:pic>
        <p:nvPicPr>
          <p:cNvPr id="3" name="Kuva 2">
            <a:extLst>
              <a:ext uri="{FF2B5EF4-FFF2-40B4-BE49-F238E27FC236}">
                <a16:creationId xmlns:a16="http://schemas.microsoft.com/office/drawing/2014/main" id="{AE77E4F2-3839-70E4-D22C-468BFE26947A}"/>
              </a:ext>
            </a:extLst>
          </p:cNvPr>
          <p:cNvPicPr>
            <a:picLocks noChangeAspect="1"/>
          </p:cNvPicPr>
          <p:nvPr userDrawn="1"/>
        </p:nvPicPr>
        <p:blipFill>
          <a:blip r:embed="rId3"/>
          <a:stretch>
            <a:fillRect/>
          </a:stretch>
        </p:blipFill>
        <p:spPr>
          <a:xfrm>
            <a:off x="1965107" y="1202889"/>
            <a:ext cx="8017093" cy="3367178"/>
          </a:xfrm>
          <a:prstGeom prst="rect">
            <a:avLst/>
          </a:prstGeom>
        </p:spPr>
      </p:pic>
      <p:pic>
        <p:nvPicPr>
          <p:cNvPr id="8" name="Kuva 7" descr="Kuva, joka sisältää kohteen teksti, symboli, logo, Fontti&#10;&#10;Kuvaus luotu automaattisesti">
            <a:extLst>
              <a:ext uri="{FF2B5EF4-FFF2-40B4-BE49-F238E27FC236}">
                <a16:creationId xmlns:a16="http://schemas.microsoft.com/office/drawing/2014/main" id="{65D3FA51-BA90-87EE-0107-2A9FEA1F2C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7758" y="5938373"/>
            <a:ext cx="2646630" cy="685656"/>
          </a:xfrm>
          <a:prstGeom prst="rect">
            <a:avLst/>
          </a:prstGeom>
        </p:spPr>
      </p:pic>
      <p:pic>
        <p:nvPicPr>
          <p:cNvPr id="9" name="Kuva 8" descr="Kuva, joka sisältää kohteen Fontti, Grafiikka, logo, teksti&#10;&#10;Kuvaus luotu automaattisesti">
            <a:extLst>
              <a:ext uri="{FF2B5EF4-FFF2-40B4-BE49-F238E27FC236}">
                <a16:creationId xmlns:a16="http://schemas.microsoft.com/office/drawing/2014/main" id="{73121A81-A22C-957F-A7DE-708474D76A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61171" y="5938373"/>
            <a:ext cx="1494422" cy="687091"/>
          </a:xfrm>
          <a:prstGeom prst="rect">
            <a:avLst/>
          </a:prstGeom>
        </p:spPr>
      </p:pic>
      <p:pic>
        <p:nvPicPr>
          <p:cNvPr id="10" name="Kuva 9" descr="Kuva, joka sisältää kohteen teksti, Fontti, typografia, Grafiikka&#10;&#10;Kuvaus luotu automaattisesti">
            <a:extLst>
              <a:ext uri="{FF2B5EF4-FFF2-40B4-BE49-F238E27FC236}">
                <a16:creationId xmlns:a16="http://schemas.microsoft.com/office/drawing/2014/main" id="{67CF8AB9-ECBB-82DB-B823-868CCA8239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55593" y="6072617"/>
            <a:ext cx="2651161" cy="422159"/>
          </a:xfrm>
          <a:prstGeom prst="rect">
            <a:avLst/>
          </a:prstGeom>
        </p:spPr>
      </p:pic>
      <p:pic>
        <p:nvPicPr>
          <p:cNvPr id="11" name="Kuva 10" descr="Kuva, joka sisältää kohteen Fontti, Grafiikka, graafinen suunnittelu, typografia&#10;&#10;Kuvaus luotu automaattisesti">
            <a:extLst>
              <a:ext uri="{FF2B5EF4-FFF2-40B4-BE49-F238E27FC236}">
                <a16:creationId xmlns:a16="http://schemas.microsoft.com/office/drawing/2014/main" id="{49BBC7D5-F41B-254C-3DAD-2687FCF5408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73558" y="6067624"/>
            <a:ext cx="2114847" cy="427152"/>
          </a:xfrm>
          <a:prstGeom prst="rect">
            <a:avLst/>
          </a:prstGeom>
        </p:spPr>
      </p:pic>
    </p:spTree>
    <p:extLst>
      <p:ext uri="{BB962C8B-B14F-4D97-AF65-F5344CB8AC3E}">
        <p14:creationId xmlns:p14="http://schemas.microsoft.com/office/powerpoint/2010/main" val="223718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B84356-C8FF-6DC1-5C68-920E5CFA68D0}"/>
              </a:ext>
            </a:extLst>
          </p:cNvPr>
          <p:cNvSpPr>
            <a:spLocks noGrp="1"/>
          </p:cNvSpPr>
          <p:nvPr>
            <p:ph type="title"/>
          </p:nvPr>
        </p:nvSpPr>
        <p:spPr>
          <a:xfrm>
            <a:off x="839788" y="457200"/>
            <a:ext cx="3932237" cy="1600200"/>
          </a:xfrm>
        </p:spPr>
        <p:txBody>
          <a:bodyPr anchor="b"/>
          <a:lstStyle>
            <a:lvl1pPr>
              <a:defRPr sz="3200">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FFF6AA7D-5BC1-DB0C-9AF7-51835FA4AF1E}"/>
              </a:ext>
            </a:extLst>
          </p:cNvPr>
          <p:cNvSpPr>
            <a:spLocks noGrp="1"/>
          </p:cNvSpPr>
          <p:nvPr>
            <p:ph idx="1"/>
          </p:nvPr>
        </p:nvSpPr>
        <p:spPr>
          <a:xfrm>
            <a:off x="5183188" y="987425"/>
            <a:ext cx="6172200" cy="4873625"/>
          </a:xfrm>
        </p:spPr>
        <p:txBody>
          <a:bodyPr/>
          <a:lstStyle>
            <a:lvl1pPr>
              <a:defRPr sz="3200">
                <a:solidFill>
                  <a:schemeClr val="tx2"/>
                </a:solidFill>
                <a:latin typeface="Corbel" panose="020B0503020204020204" pitchFamily="34" charset="0"/>
              </a:defRPr>
            </a:lvl1pPr>
            <a:lvl2pPr>
              <a:defRPr sz="2800">
                <a:solidFill>
                  <a:schemeClr val="tx2"/>
                </a:solidFill>
                <a:latin typeface="Corbel" panose="020B0503020204020204" pitchFamily="34" charset="0"/>
              </a:defRPr>
            </a:lvl2pPr>
            <a:lvl3pPr>
              <a:defRPr sz="2400">
                <a:solidFill>
                  <a:schemeClr val="tx2"/>
                </a:solidFill>
                <a:latin typeface="Corbel" panose="020B0503020204020204" pitchFamily="34" charset="0"/>
              </a:defRPr>
            </a:lvl3pPr>
            <a:lvl4pPr>
              <a:defRPr sz="2000">
                <a:solidFill>
                  <a:schemeClr val="tx2"/>
                </a:solidFill>
                <a:latin typeface="Corbel" panose="020B0503020204020204" pitchFamily="34" charset="0"/>
              </a:defRPr>
            </a:lvl4pPr>
            <a:lvl5pPr>
              <a:defRPr sz="2000">
                <a:solidFill>
                  <a:schemeClr val="tx2"/>
                </a:solidFill>
                <a:latin typeface="Corbel" panose="020B0503020204020204" pitchFamily="34" charset="0"/>
              </a:defRPr>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E9D464D-2028-EE37-AF4F-BA2F11E7ED51}"/>
              </a:ext>
            </a:extLst>
          </p:cNvPr>
          <p:cNvSpPr>
            <a:spLocks noGrp="1"/>
          </p:cNvSpPr>
          <p:nvPr>
            <p:ph type="body" sz="half" idx="2"/>
          </p:nvPr>
        </p:nvSpPr>
        <p:spPr>
          <a:xfrm>
            <a:off x="839788" y="2057400"/>
            <a:ext cx="3932237" cy="3811588"/>
          </a:xfrm>
        </p:spPr>
        <p:txBody>
          <a:bodyPr/>
          <a:lstStyle>
            <a:lvl1pPr marL="0" indent="0">
              <a:buNone/>
              <a:defRPr sz="1600">
                <a:solidFill>
                  <a:schemeClr val="tx2"/>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E27174-39EA-8825-C5A4-BCC579AAB6EB}"/>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7" name="Dian numeron paikkamerkki 6">
            <a:extLst>
              <a:ext uri="{FF2B5EF4-FFF2-40B4-BE49-F238E27FC236}">
                <a16:creationId xmlns:a16="http://schemas.microsoft.com/office/drawing/2014/main" id="{5F624375-B2D4-55CE-5985-6175DB54F82F}"/>
              </a:ext>
            </a:extLst>
          </p:cNvPr>
          <p:cNvSpPr>
            <a:spLocks noGrp="1"/>
          </p:cNvSpPr>
          <p:nvPr>
            <p:ph type="sldNum" sz="quarter" idx="12"/>
          </p:nvPr>
        </p:nvSpPr>
        <p:spPr/>
        <p:txBody>
          <a:bodyPr/>
          <a:lstStyle/>
          <a:p>
            <a:fld id="{66E834C7-416A-49D5-A8F8-D767F9F50AE9}" type="slidenum">
              <a:rPr lang="fi-FI" smtClean="0"/>
              <a:t>‹#›</a:t>
            </a:fld>
            <a:endParaRPr lang="fi-FI"/>
          </a:p>
        </p:txBody>
      </p:sp>
      <p:pic>
        <p:nvPicPr>
          <p:cNvPr id="8" name="Kuva 7">
            <a:extLst>
              <a:ext uri="{FF2B5EF4-FFF2-40B4-BE49-F238E27FC236}">
                <a16:creationId xmlns:a16="http://schemas.microsoft.com/office/drawing/2014/main" id="{1E74CBB2-224A-1DCB-3EF0-278833D837E6}"/>
              </a:ext>
            </a:extLst>
          </p:cNvPr>
          <p:cNvPicPr>
            <a:picLocks noChangeAspect="1"/>
          </p:cNvPicPr>
          <p:nvPr userDrawn="1"/>
        </p:nvPicPr>
        <p:blipFill>
          <a:blip r:embed="rId2">
            <a:alphaModFix amt="30000"/>
          </a:blip>
          <a:stretch>
            <a:fillRect/>
          </a:stretch>
        </p:blipFill>
        <p:spPr>
          <a:xfrm>
            <a:off x="4353612" y="5624547"/>
            <a:ext cx="3484775" cy="1463605"/>
          </a:xfrm>
          <a:prstGeom prst="rect">
            <a:avLst/>
          </a:prstGeom>
          <a:noFill/>
          <a:ln>
            <a:noFill/>
          </a:ln>
        </p:spPr>
      </p:pic>
    </p:spTree>
    <p:extLst>
      <p:ext uri="{BB962C8B-B14F-4D97-AF65-F5344CB8AC3E}">
        <p14:creationId xmlns:p14="http://schemas.microsoft.com/office/powerpoint/2010/main" val="157886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16BAF2A7-13EF-A870-B833-9FE6542B0FA5}"/>
              </a:ext>
            </a:extLst>
          </p:cNvPr>
          <p:cNvPicPr>
            <a:picLocks noChangeAspect="1"/>
          </p:cNvPicPr>
          <p:nvPr userDrawn="1"/>
        </p:nvPicPr>
        <p:blipFill>
          <a:blip r:embed="rId2"/>
          <a:stretch>
            <a:fillRect/>
          </a:stretch>
        </p:blipFill>
        <p:spPr>
          <a:xfrm>
            <a:off x="0" y="0"/>
            <a:ext cx="2600688" cy="2886478"/>
          </a:xfrm>
          <a:prstGeom prst="rect">
            <a:avLst/>
          </a:prstGeom>
        </p:spPr>
      </p:pic>
      <p:sp>
        <p:nvSpPr>
          <p:cNvPr id="2" name="Otsikko 1">
            <a:extLst>
              <a:ext uri="{FF2B5EF4-FFF2-40B4-BE49-F238E27FC236}">
                <a16:creationId xmlns:a16="http://schemas.microsoft.com/office/drawing/2014/main" id="{10126FDF-95E4-01E7-1FB0-203A1D1CC42E}"/>
              </a:ext>
            </a:extLst>
          </p:cNvPr>
          <p:cNvSpPr>
            <a:spLocks noGrp="1"/>
          </p:cNvSpPr>
          <p:nvPr>
            <p:ph type="title"/>
          </p:nvPr>
        </p:nvSpPr>
        <p:spPr>
          <a:xfrm>
            <a:off x="839788" y="457200"/>
            <a:ext cx="3932237" cy="1600200"/>
          </a:xfrm>
        </p:spPr>
        <p:txBody>
          <a:bodyPr anchor="b"/>
          <a:lstStyle>
            <a:lvl1pPr>
              <a:defRPr sz="3200">
                <a:solidFill>
                  <a:schemeClr val="tx2"/>
                </a:solidFill>
                <a:latin typeface="Corbel" panose="020B0503020204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Kuvan paikkamerkki 2">
            <a:extLst>
              <a:ext uri="{FF2B5EF4-FFF2-40B4-BE49-F238E27FC236}">
                <a16:creationId xmlns:a16="http://schemas.microsoft.com/office/drawing/2014/main" id="{3223EA4F-5A06-6EA5-30F9-9425962A3E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8678E36-C806-F28F-F832-E9458D05D7A5}"/>
              </a:ext>
            </a:extLst>
          </p:cNvPr>
          <p:cNvSpPr>
            <a:spLocks noGrp="1"/>
          </p:cNvSpPr>
          <p:nvPr>
            <p:ph type="body" sz="half" idx="2"/>
          </p:nvPr>
        </p:nvSpPr>
        <p:spPr>
          <a:xfrm>
            <a:off x="839788" y="2057400"/>
            <a:ext cx="3932237" cy="3811588"/>
          </a:xfrm>
        </p:spPr>
        <p:txBody>
          <a:bodyPr/>
          <a:lstStyle>
            <a:lvl1pPr marL="0" indent="0">
              <a:buNone/>
              <a:defRPr sz="1600">
                <a:solidFill>
                  <a:schemeClr val="tx2"/>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545851C-1546-22A0-B82B-162D95661878}"/>
              </a:ext>
            </a:extLst>
          </p:cNvPr>
          <p:cNvSpPr>
            <a:spLocks noGrp="1"/>
          </p:cNvSpPr>
          <p:nvPr>
            <p:ph type="dt" sz="half" idx="10"/>
          </p:nvPr>
        </p:nvSpPr>
        <p:spPr/>
        <p:txBody>
          <a:bodyPr/>
          <a:lstStyle/>
          <a:p>
            <a:fld id="{411ECE23-60ED-4D80-9085-E877B0E61548}" type="datetimeFigureOut">
              <a:rPr lang="fi-FI" smtClean="0"/>
              <a:t>26.1.2026</a:t>
            </a:fld>
            <a:endParaRPr lang="fi-FI"/>
          </a:p>
        </p:txBody>
      </p:sp>
      <p:sp>
        <p:nvSpPr>
          <p:cNvPr id="7" name="Dian numeron paikkamerkki 6">
            <a:extLst>
              <a:ext uri="{FF2B5EF4-FFF2-40B4-BE49-F238E27FC236}">
                <a16:creationId xmlns:a16="http://schemas.microsoft.com/office/drawing/2014/main" id="{324C5E3C-9D4D-1CF8-3F14-037CE3E846FD}"/>
              </a:ext>
            </a:extLst>
          </p:cNvPr>
          <p:cNvSpPr>
            <a:spLocks noGrp="1"/>
          </p:cNvSpPr>
          <p:nvPr>
            <p:ph type="sldNum" sz="quarter" idx="12"/>
          </p:nvPr>
        </p:nvSpPr>
        <p:spPr/>
        <p:txBody>
          <a:bodyPr/>
          <a:lstStyle/>
          <a:p>
            <a:fld id="{66E834C7-416A-49D5-A8F8-D767F9F50AE9}" type="slidenum">
              <a:rPr lang="fi-FI" smtClean="0"/>
              <a:t>‹#›</a:t>
            </a:fld>
            <a:endParaRPr lang="fi-FI"/>
          </a:p>
        </p:txBody>
      </p:sp>
    </p:spTree>
    <p:extLst>
      <p:ext uri="{BB962C8B-B14F-4D97-AF65-F5344CB8AC3E}">
        <p14:creationId xmlns:p14="http://schemas.microsoft.com/office/powerpoint/2010/main" val="249061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8177F9E-72AC-578F-7D98-0D91926AC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539EB8AE-9251-3F21-E8B2-B4E30281E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5EC57E4-41A5-1B28-7405-B1B21391CF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CE23-60ED-4D80-9085-E877B0E61548}" type="datetimeFigureOut">
              <a:rPr lang="fi-FI" smtClean="0"/>
              <a:t>26.1.2026</a:t>
            </a:fld>
            <a:endParaRPr lang="fi-FI"/>
          </a:p>
        </p:txBody>
      </p:sp>
      <p:sp>
        <p:nvSpPr>
          <p:cNvPr id="6" name="Dian numeron paikkamerkki 5">
            <a:extLst>
              <a:ext uri="{FF2B5EF4-FFF2-40B4-BE49-F238E27FC236}">
                <a16:creationId xmlns:a16="http://schemas.microsoft.com/office/drawing/2014/main" id="{A5F96679-9415-0471-96EE-C927C35CC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834C7-416A-49D5-A8F8-D767F9F50AE9}" type="slidenum">
              <a:rPr lang="fi-FI" smtClean="0"/>
              <a:t>‹#›</a:t>
            </a:fld>
            <a:endParaRPr lang="fi-FI"/>
          </a:p>
        </p:txBody>
      </p:sp>
      <p:pic>
        <p:nvPicPr>
          <p:cNvPr id="5" name="Kuva 4">
            <a:extLst>
              <a:ext uri="{FF2B5EF4-FFF2-40B4-BE49-F238E27FC236}">
                <a16:creationId xmlns:a16="http://schemas.microsoft.com/office/drawing/2014/main" id="{00BD0791-E0FE-55A0-024D-3E94EFD184C0}"/>
              </a:ext>
            </a:extLst>
          </p:cNvPr>
          <p:cNvPicPr>
            <a:picLocks noChangeAspect="1"/>
          </p:cNvPicPr>
          <p:nvPr userDrawn="1"/>
        </p:nvPicPr>
        <p:blipFill>
          <a:blip r:embed="rId13"/>
          <a:stretch>
            <a:fillRect/>
          </a:stretch>
        </p:blipFill>
        <p:spPr>
          <a:xfrm>
            <a:off x="7312" y="5877926"/>
            <a:ext cx="2940446" cy="806549"/>
          </a:xfrm>
          <a:prstGeom prst="rect">
            <a:avLst/>
          </a:prstGeom>
        </p:spPr>
      </p:pic>
    </p:spTree>
    <p:extLst>
      <p:ext uri="{BB962C8B-B14F-4D97-AF65-F5344CB8AC3E}">
        <p14:creationId xmlns:p14="http://schemas.microsoft.com/office/powerpoint/2010/main" val="1526633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2"/>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hyperlink" Target="https://www.sitra.fi/tyokalu/peste/" TargetMode="External"/><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sitra.fi/caset/kolme-horisonttia/" TargetMode="External"/><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sitra.fi/wp-content/uploads/2025/11/Ennakoiva_innovaatiotoiminta_pelikirja_paivitetty.pdf" TargetMode="External"/><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hyperlink" Target="https://www.sitra.fi/wp-content/uploads/2025/11/Ennakoiva_innovaatiotoiminta_pelikirja_paivitetty.pdf" TargetMode="External"/><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hyperlink" Target="https://www.sitra.fi/caset/tutustu-muiden-kokoamiin-materiaaleihi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tulevaisuus.fi/" TargetMode="External"/><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sitra.fi/julkaisut/megatrendikortit-2026/"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sitra.fi/tulevaisuuden-tekijan-tyokalupakki/" TargetMode="External"/><Relationship Id="rId5" Type="http://schemas.openxmlformats.org/officeDocument/2006/relationships/hyperlink" Target="https://www.sitra.fi/tulevaisuussanasto-kaikki/?s=megatrendi&amp;archive-page=1" TargetMode="Externa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sitra.fi/tyokalu/heikot-signaalit-luotain/"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sitra.fi/julkaisut/heikkoja-signaaleja-tulevaisuudesta/" TargetMode="External"/><Relationship Id="rId5" Type="http://schemas.openxmlformats.org/officeDocument/2006/relationships/hyperlink" Target="https://www.sitra.fi/tyokalu/ota-trendi-haltuun/" TargetMode="Externa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62294552-6584-C725-0024-97E0E92D3B61}"/>
              </a:ext>
            </a:extLst>
          </p:cNvPr>
          <p:cNvSpPr>
            <a:spLocks noGrp="1"/>
          </p:cNvSpPr>
          <p:nvPr>
            <p:ph type="subTitle" idx="1"/>
          </p:nvPr>
        </p:nvSpPr>
        <p:spPr>
          <a:xfrm>
            <a:off x="1474305" y="3363502"/>
            <a:ext cx="9144000" cy="1655762"/>
          </a:xfrm>
        </p:spPr>
        <p:txBody>
          <a:bodyPr vert="horz" lIns="91440" tIns="45720" rIns="91440" bIns="45720" rtlCol="0" anchor="t">
            <a:normAutofit/>
          </a:bodyPr>
          <a:lstStyle/>
          <a:p>
            <a:endParaRPr lang="fi-FI" sz="3200">
              <a:latin typeface="Corbel"/>
              <a:cs typeface="Aptos Serif"/>
            </a:endParaRPr>
          </a:p>
          <a:p>
            <a:endParaRPr lang="fi-FI" sz="3200"/>
          </a:p>
        </p:txBody>
      </p:sp>
      <p:sp>
        <p:nvSpPr>
          <p:cNvPr id="3" name="TextBox 2">
            <a:extLst>
              <a:ext uri="{FF2B5EF4-FFF2-40B4-BE49-F238E27FC236}">
                <a16:creationId xmlns:a16="http://schemas.microsoft.com/office/drawing/2014/main" id="{229EDE78-48A8-8A4F-B6C6-39194B8FB9F0}"/>
              </a:ext>
            </a:extLst>
          </p:cNvPr>
          <p:cNvSpPr txBox="1"/>
          <p:nvPr/>
        </p:nvSpPr>
        <p:spPr>
          <a:xfrm>
            <a:off x="1628775" y="3894832"/>
            <a:ext cx="8934450" cy="1077218"/>
          </a:xfrm>
          <a:prstGeom prst="rect">
            <a:avLst/>
          </a:prstGeom>
          <a:noFill/>
        </p:spPr>
        <p:txBody>
          <a:bodyPr wrap="square" rtlCol="0">
            <a:spAutoFit/>
          </a:bodyPr>
          <a:lstStyle/>
          <a:p>
            <a:pPr algn="ctr"/>
            <a:r>
              <a:rPr lang="fi-FI" sz="3200">
                <a:solidFill>
                  <a:schemeClr val="tx2"/>
                </a:solidFill>
              </a:rPr>
              <a:t>ENNAKOINNIN MERKITYS TUOTTEIDEN JA PALVELUIDEN KEHITTÄMISESSÄ</a:t>
            </a:r>
            <a:endParaRPr lang="en-FI" sz="3200">
              <a:solidFill>
                <a:schemeClr val="tx2"/>
              </a:solidFill>
            </a:endParaRPr>
          </a:p>
        </p:txBody>
      </p:sp>
      <p:pic>
        <p:nvPicPr>
          <p:cNvPr id="28" name="Audio 27">
            <a:hlinkClick r:id="" action="ppaction://media"/>
            <a:extLst>
              <a:ext uri="{FF2B5EF4-FFF2-40B4-BE49-F238E27FC236}">
                <a16:creationId xmlns:a16="http://schemas.microsoft.com/office/drawing/2014/main" id="{2EE0CCEA-6062-BD8B-7543-A728EDE9D0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167727"/>
      </p:ext>
    </p:extLst>
  </p:cSld>
  <p:clrMapOvr>
    <a:masterClrMapping/>
  </p:clrMapOvr>
  <mc:AlternateContent xmlns:mc="http://schemas.openxmlformats.org/markup-compatibility/2006" xmlns:p14="http://schemas.microsoft.com/office/powerpoint/2010/main">
    <mc:Choice Requires="p14">
      <p:transition spd="slow" p14:dur="2000" advTm="16687"/>
    </mc:Choice>
    <mc:Fallback xmlns="">
      <p:transition spd="slow" advTm="1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F561A-9270-76D3-FD1E-773476E2C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C5C0C-9E17-6358-F4F5-C017F9EFECD2}"/>
              </a:ext>
            </a:extLst>
          </p:cNvPr>
          <p:cNvSpPr>
            <a:spLocks noGrp="1"/>
          </p:cNvSpPr>
          <p:nvPr>
            <p:ph type="title"/>
          </p:nvPr>
        </p:nvSpPr>
        <p:spPr/>
        <p:txBody>
          <a:bodyPr/>
          <a:lstStyle/>
          <a:p>
            <a:r>
              <a:rPr lang="fi-FI"/>
              <a:t>Organisaatioiden ennakointitasoja</a:t>
            </a:r>
          </a:p>
        </p:txBody>
      </p:sp>
      <p:sp>
        <p:nvSpPr>
          <p:cNvPr id="3" name="Content Placeholder 2">
            <a:extLst>
              <a:ext uri="{FF2B5EF4-FFF2-40B4-BE49-F238E27FC236}">
                <a16:creationId xmlns:a16="http://schemas.microsoft.com/office/drawing/2014/main" id="{6146B076-3E7C-DB65-C907-AA68FFA48649}"/>
              </a:ext>
            </a:extLst>
          </p:cNvPr>
          <p:cNvSpPr>
            <a:spLocks noGrp="1"/>
          </p:cNvSpPr>
          <p:nvPr>
            <p:ph idx="1"/>
          </p:nvPr>
        </p:nvSpPr>
        <p:spPr/>
        <p:txBody>
          <a:bodyPr>
            <a:normAutofit fontScale="92500" lnSpcReduction="10000"/>
          </a:bodyPr>
          <a:lstStyle/>
          <a:p>
            <a:r>
              <a:rPr lang="fi-FI"/>
              <a:t>Organisaatiotason strategiset ennakointitarpeet</a:t>
            </a:r>
          </a:p>
          <a:p>
            <a:pPr lvl="1"/>
            <a:r>
              <a:rPr lang="fi-FI"/>
              <a:t>tuotteiden/palveluiden kysyntä ja menekki, kilpailutilanteen kehittyminen ja kilpailijoiden toimet markkinoilla,  tuotekehitykseen liittyvät kehittämistarpeet, asiakassuhteiden kehittyminen ja avainasiakkaiden päätökset, markkinointistrategiaan liittyvät laajemmat kehittämistarpeet, henkilökunnan osaamis- ja kehittämistarpeet, toimivan johdon päätökset ja strateginen päätöksenteko</a:t>
            </a:r>
          </a:p>
          <a:p>
            <a:r>
              <a:rPr lang="fi-FI"/>
              <a:t>Oman toimialan muutosvoimien tarkastelu</a:t>
            </a:r>
          </a:p>
          <a:p>
            <a:pPr lvl="1"/>
            <a:r>
              <a:rPr lang="fi-FI"/>
              <a:t>kuluttajakäyttäytyminen, raaka-aineet, tavarantoimittajat (alihankkijat), logistiikka, kilpailijat, korvaavat tuotteet, jakelukanavat, loppuasiakas/-käyttäjä ja oman alan teknologiset muutokset</a:t>
            </a:r>
          </a:p>
          <a:p>
            <a:r>
              <a:rPr lang="fi-FI"/>
              <a:t>Laajempi toimintaympäristön monitorointi ja analyysi</a:t>
            </a:r>
          </a:p>
          <a:p>
            <a:pPr lvl="1"/>
            <a:r>
              <a:rPr lang="fi-FI"/>
              <a:t>PESTE-analyysi; Poliittiset, Ekonomiset, Sosiaaliset, Teknologiset, Ekologiset tekijät</a:t>
            </a:r>
          </a:p>
          <a:p>
            <a:pPr lvl="1"/>
            <a:endParaRPr lang="fi-FI"/>
          </a:p>
        </p:txBody>
      </p:sp>
      <p:sp>
        <p:nvSpPr>
          <p:cNvPr id="5" name="TextBox 4">
            <a:extLst>
              <a:ext uri="{FF2B5EF4-FFF2-40B4-BE49-F238E27FC236}">
                <a16:creationId xmlns:a16="http://schemas.microsoft.com/office/drawing/2014/main" id="{508901A7-5F28-39DD-C0A4-08AFC09ABDB4}"/>
              </a:ext>
            </a:extLst>
          </p:cNvPr>
          <p:cNvSpPr txBox="1"/>
          <p:nvPr/>
        </p:nvSpPr>
        <p:spPr>
          <a:xfrm>
            <a:off x="5313145" y="6492875"/>
            <a:ext cx="7091985" cy="523220"/>
          </a:xfrm>
          <a:prstGeom prst="rect">
            <a:avLst/>
          </a:prstGeom>
          <a:noFill/>
        </p:spPr>
        <p:txBody>
          <a:bodyPr wrap="square">
            <a:spAutoFit/>
          </a:bodyPr>
          <a:lstStyle/>
          <a:p>
            <a:r>
              <a:rPr lang="fi-FI" sz="1400"/>
              <a:t>Lähde: Aalto (2022) </a:t>
            </a:r>
            <a:r>
              <a:rPr lang="en-FI" sz="1400"/>
              <a:t>E</a:t>
            </a:r>
            <a:r>
              <a:rPr lang="en-US" sz="1400" err="1"/>
              <a:t>nnakointi</a:t>
            </a:r>
            <a:r>
              <a:rPr lang="en-US" sz="1400"/>
              <a:t> – </a:t>
            </a:r>
            <a:r>
              <a:rPr lang="en-US" sz="1400" err="1"/>
              <a:t>tulevaisuuksiin</a:t>
            </a:r>
            <a:r>
              <a:rPr lang="en-US" sz="1400"/>
              <a:t> </a:t>
            </a:r>
            <a:r>
              <a:rPr lang="en-US" sz="1400" err="1"/>
              <a:t>varautumisen</a:t>
            </a:r>
            <a:r>
              <a:rPr lang="en-US" sz="1400"/>
              <a:t> ja </a:t>
            </a:r>
            <a:r>
              <a:rPr lang="en-US" sz="1400" err="1"/>
              <a:t>virittäytymisen</a:t>
            </a:r>
            <a:r>
              <a:rPr lang="en-US" sz="1400"/>
              <a:t> </a:t>
            </a:r>
            <a:r>
              <a:rPr lang="en-US" sz="1400" err="1"/>
              <a:t>näkökulma</a:t>
            </a:r>
            <a:endParaRPr lang="en-FI" sz="1400"/>
          </a:p>
          <a:p>
            <a:endParaRPr lang="fi-FI" sz="1400"/>
          </a:p>
        </p:txBody>
      </p:sp>
      <p:pic>
        <p:nvPicPr>
          <p:cNvPr id="26" name="Audio 25">
            <a:hlinkClick r:id="" action="ppaction://media"/>
            <a:extLst>
              <a:ext uri="{FF2B5EF4-FFF2-40B4-BE49-F238E27FC236}">
                <a16:creationId xmlns:a16="http://schemas.microsoft.com/office/drawing/2014/main" id="{7E794431-052D-9555-B743-6C8F3C1433F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55592201"/>
      </p:ext>
    </p:extLst>
  </p:cSld>
  <p:clrMapOvr>
    <a:masterClrMapping/>
  </p:clrMapOvr>
  <mc:AlternateContent xmlns:mc="http://schemas.openxmlformats.org/markup-compatibility/2006" xmlns:p14="http://schemas.microsoft.com/office/powerpoint/2010/main">
    <mc:Choice Requires="p14">
      <p:transition spd="slow" p14:dur="2000" advTm="55847"/>
    </mc:Choice>
    <mc:Fallback xmlns="">
      <p:transition spd="slow" advTm="5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6D7B-D977-B8ED-07EB-76E7DC404030}"/>
              </a:ext>
            </a:extLst>
          </p:cNvPr>
          <p:cNvSpPr>
            <a:spLocks noGrp="1"/>
          </p:cNvSpPr>
          <p:nvPr>
            <p:ph type="title"/>
          </p:nvPr>
        </p:nvSpPr>
        <p:spPr/>
        <p:txBody>
          <a:bodyPr/>
          <a:lstStyle/>
          <a:p>
            <a:r>
              <a:rPr lang="en-US" err="1"/>
              <a:t>Toimintaympäristön</a:t>
            </a:r>
            <a:r>
              <a:rPr lang="en-US"/>
              <a:t> </a:t>
            </a:r>
            <a:r>
              <a:rPr lang="en-US" err="1"/>
              <a:t>analyysi</a:t>
            </a:r>
            <a:r>
              <a:rPr lang="en-US"/>
              <a:t> - PESTE</a:t>
            </a:r>
            <a:endParaRPr lang="en-FI"/>
          </a:p>
        </p:txBody>
      </p:sp>
      <p:sp>
        <p:nvSpPr>
          <p:cNvPr id="3" name="Content Placeholder 2">
            <a:extLst>
              <a:ext uri="{FF2B5EF4-FFF2-40B4-BE49-F238E27FC236}">
                <a16:creationId xmlns:a16="http://schemas.microsoft.com/office/drawing/2014/main" id="{B4FA5FC4-86A2-46F1-B28B-7A28A4A50D52}"/>
              </a:ext>
            </a:extLst>
          </p:cNvPr>
          <p:cNvSpPr>
            <a:spLocks noGrp="1"/>
          </p:cNvSpPr>
          <p:nvPr>
            <p:ph idx="1"/>
          </p:nvPr>
        </p:nvSpPr>
        <p:spPr>
          <a:xfrm>
            <a:off x="838200" y="1825625"/>
            <a:ext cx="7053943" cy="4351338"/>
          </a:xfrm>
        </p:spPr>
        <p:txBody>
          <a:bodyPr>
            <a:normAutofit/>
          </a:bodyPr>
          <a:lstStyle/>
          <a:p>
            <a:r>
              <a:rPr lang="fi-FI"/>
              <a:t>Työkalu toimintaympäristön systemaattiseen analysointiin. </a:t>
            </a:r>
          </a:p>
          <a:p>
            <a:r>
              <a:rPr lang="en-US" err="1"/>
              <a:t>Auttaa</a:t>
            </a:r>
            <a:r>
              <a:rPr lang="en-US"/>
              <a:t> </a:t>
            </a:r>
            <a:r>
              <a:rPr lang="en-US" err="1"/>
              <a:t>ulottamaan</a:t>
            </a:r>
            <a:r>
              <a:rPr lang="en-US"/>
              <a:t> </a:t>
            </a:r>
            <a:r>
              <a:rPr lang="en-US" err="1"/>
              <a:t>toimintaympäristön</a:t>
            </a:r>
            <a:r>
              <a:rPr lang="en-US"/>
              <a:t> </a:t>
            </a:r>
            <a:r>
              <a:rPr lang="en-US" err="1"/>
              <a:t>tarkastelun</a:t>
            </a:r>
            <a:r>
              <a:rPr lang="en-US"/>
              <a:t> </a:t>
            </a:r>
            <a:r>
              <a:rPr lang="en-US" err="1"/>
              <a:t>oman</a:t>
            </a:r>
            <a:r>
              <a:rPr lang="en-US"/>
              <a:t> </a:t>
            </a:r>
            <a:r>
              <a:rPr lang="en-US" err="1"/>
              <a:t>toimialan</a:t>
            </a:r>
            <a:r>
              <a:rPr lang="en-US"/>
              <a:t> ja </a:t>
            </a:r>
            <a:r>
              <a:rPr lang="en-US" err="1"/>
              <a:t>omien</a:t>
            </a:r>
            <a:r>
              <a:rPr lang="en-US"/>
              <a:t> </a:t>
            </a:r>
            <a:r>
              <a:rPr lang="en-US" err="1"/>
              <a:t>mielenkiinnonkohteiden</a:t>
            </a:r>
            <a:r>
              <a:rPr lang="en-US"/>
              <a:t> ja </a:t>
            </a:r>
            <a:r>
              <a:rPr lang="en-US" err="1"/>
              <a:t>mieltymysten</a:t>
            </a:r>
            <a:r>
              <a:rPr lang="en-US"/>
              <a:t> </a:t>
            </a:r>
            <a:r>
              <a:rPr lang="en-US" err="1"/>
              <a:t>yli</a:t>
            </a:r>
            <a:endParaRPr lang="en-FI"/>
          </a:p>
          <a:p>
            <a:r>
              <a:rPr lang="fi-FI"/>
              <a:t>Yksi tunnetuimpia ennakoinnissa käytettäviä viitekehyksiä</a:t>
            </a:r>
          </a:p>
          <a:p>
            <a:r>
              <a:rPr lang="en-US">
                <a:hlinkClick r:id="rId5"/>
              </a:rPr>
              <a:t>PESTE – Sitra</a:t>
            </a:r>
            <a:endParaRPr lang="en-US"/>
          </a:p>
          <a:p>
            <a:endParaRPr lang="fi-FI"/>
          </a:p>
        </p:txBody>
      </p:sp>
      <p:pic>
        <p:nvPicPr>
          <p:cNvPr id="8" name="Picture 7">
            <a:extLst>
              <a:ext uri="{FF2B5EF4-FFF2-40B4-BE49-F238E27FC236}">
                <a16:creationId xmlns:a16="http://schemas.microsoft.com/office/drawing/2014/main" id="{C53BFC1A-8691-8277-9E81-AF2CEC391103}"/>
              </a:ext>
            </a:extLst>
          </p:cNvPr>
          <p:cNvPicPr>
            <a:picLocks noChangeAspect="1"/>
          </p:cNvPicPr>
          <p:nvPr/>
        </p:nvPicPr>
        <p:blipFill>
          <a:blip r:embed="rId6"/>
          <a:stretch>
            <a:fillRect/>
          </a:stretch>
        </p:blipFill>
        <p:spPr>
          <a:xfrm>
            <a:off x="8165894" y="1885007"/>
            <a:ext cx="3066554" cy="4291956"/>
          </a:xfrm>
          <a:prstGeom prst="rect">
            <a:avLst/>
          </a:prstGeom>
        </p:spPr>
      </p:pic>
      <p:pic>
        <p:nvPicPr>
          <p:cNvPr id="28" name="Audio 27">
            <a:hlinkClick r:id="" action="ppaction://media"/>
            <a:extLst>
              <a:ext uri="{FF2B5EF4-FFF2-40B4-BE49-F238E27FC236}">
                <a16:creationId xmlns:a16="http://schemas.microsoft.com/office/drawing/2014/main" id="{4A0FD1CF-2D8F-BCE1-7148-854792AB9C4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3073006"/>
      </p:ext>
    </p:extLst>
  </p:cSld>
  <p:clrMapOvr>
    <a:masterClrMapping/>
  </p:clrMapOvr>
  <mc:AlternateContent xmlns:mc="http://schemas.openxmlformats.org/markup-compatibility/2006" xmlns:p14="http://schemas.microsoft.com/office/powerpoint/2010/main">
    <mc:Choice Requires="p14">
      <p:transition spd="slow" p14:dur="2000" advTm="48575"/>
    </mc:Choice>
    <mc:Fallback xmlns="">
      <p:transition spd="slow" advTm="48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763112-546F-EA69-F60D-F9B5321AE472}"/>
              </a:ext>
            </a:extLst>
          </p:cNvPr>
          <p:cNvSpPr>
            <a:spLocks noGrp="1"/>
          </p:cNvSpPr>
          <p:nvPr>
            <p:ph type="title"/>
          </p:nvPr>
        </p:nvSpPr>
        <p:spPr/>
        <p:txBody>
          <a:bodyPr/>
          <a:lstStyle/>
          <a:p>
            <a:r>
              <a:rPr lang="en-US" err="1"/>
              <a:t>Vaihtoehtoiset</a:t>
            </a:r>
            <a:r>
              <a:rPr lang="en-US"/>
              <a:t> </a:t>
            </a:r>
            <a:r>
              <a:rPr lang="en-US" err="1"/>
              <a:t>tulevaisuudet</a:t>
            </a:r>
            <a:r>
              <a:rPr lang="en-US"/>
              <a:t> - Kolme </a:t>
            </a:r>
            <a:r>
              <a:rPr lang="en-US" err="1"/>
              <a:t>horisonttia</a:t>
            </a:r>
            <a:r>
              <a:rPr lang="en-US"/>
              <a:t> </a:t>
            </a:r>
            <a:endParaRPr lang="en-FI"/>
          </a:p>
        </p:txBody>
      </p:sp>
      <p:pic>
        <p:nvPicPr>
          <p:cNvPr id="5" name="Content Placeholder 4">
            <a:extLst>
              <a:ext uri="{FF2B5EF4-FFF2-40B4-BE49-F238E27FC236}">
                <a16:creationId xmlns:a16="http://schemas.microsoft.com/office/drawing/2014/main" id="{8FD92AAE-D4B2-2BE9-7081-9718878E1CD7}"/>
              </a:ext>
            </a:extLst>
          </p:cNvPr>
          <p:cNvPicPr>
            <a:picLocks noGrp="1" noChangeAspect="1"/>
          </p:cNvPicPr>
          <p:nvPr>
            <p:ph sz="half" idx="1"/>
          </p:nvPr>
        </p:nvPicPr>
        <p:blipFill>
          <a:blip r:embed="rId5"/>
          <a:stretch>
            <a:fillRect/>
          </a:stretch>
        </p:blipFill>
        <p:spPr>
          <a:xfrm>
            <a:off x="5578816" y="2099979"/>
            <a:ext cx="6177640" cy="4028675"/>
          </a:xfrm>
          <a:prstGeom prst="rect">
            <a:avLst/>
          </a:prstGeom>
        </p:spPr>
      </p:pic>
      <p:sp>
        <p:nvSpPr>
          <p:cNvPr id="10" name="Content Placeholder 9">
            <a:extLst>
              <a:ext uri="{FF2B5EF4-FFF2-40B4-BE49-F238E27FC236}">
                <a16:creationId xmlns:a16="http://schemas.microsoft.com/office/drawing/2014/main" id="{7DEA6DD6-95D9-F9DB-5B3C-7688A457D565}"/>
              </a:ext>
            </a:extLst>
          </p:cNvPr>
          <p:cNvSpPr>
            <a:spLocks noGrp="1"/>
          </p:cNvSpPr>
          <p:nvPr>
            <p:ph sz="half" idx="2"/>
          </p:nvPr>
        </p:nvSpPr>
        <p:spPr>
          <a:xfrm>
            <a:off x="621633" y="1876926"/>
            <a:ext cx="5181600" cy="4165100"/>
          </a:xfrm>
        </p:spPr>
        <p:txBody>
          <a:bodyPr>
            <a:normAutofit/>
          </a:bodyPr>
          <a:lstStyle/>
          <a:p>
            <a:r>
              <a:rPr lang="fi-FI" sz="2400"/>
              <a:t>Futuristi Bill </a:t>
            </a:r>
            <a:r>
              <a:rPr lang="fi-FI" sz="2400" err="1"/>
              <a:t>Sharpen</a:t>
            </a:r>
            <a:r>
              <a:rPr lang="fi-FI" sz="2400"/>
              <a:t> kehittämän kehikon avulla voidaan hahmottaa nykyhetken haasteita, toivottavia tulevaisuuksia sekä niiden saavuttamiseksi tarvittavia toimia ja innovaatioita.</a:t>
            </a:r>
          </a:p>
          <a:p>
            <a:r>
              <a:rPr lang="fi-FI" sz="2400"/>
              <a:t> Aikaperspektiiveinä vaihtuvat nykyhetki, lähitulevaisuus ja kaukaisempi tulevaisuus.</a:t>
            </a:r>
            <a:endParaRPr lang="en-FI" sz="2400"/>
          </a:p>
          <a:p>
            <a:r>
              <a:rPr lang="fi-FI" sz="2400"/>
              <a:t>Työkalu: </a:t>
            </a:r>
            <a:r>
              <a:rPr lang="en-US" sz="2400">
                <a:hlinkClick r:id="rId6"/>
              </a:rPr>
              <a:t>Kolme </a:t>
            </a:r>
            <a:r>
              <a:rPr lang="en-US" sz="2400" err="1">
                <a:hlinkClick r:id="rId6"/>
              </a:rPr>
              <a:t>horisonttia</a:t>
            </a:r>
            <a:r>
              <a:rPr lang="en-US" sz="2400">
                <a:hlinkClick r:id="rId6"/>
              </a:rPr>
              <a:t> - Sitra</a:t>
            </a:r>
            <a:endParaRPr lang="fi-FI" sz="2400"/>
          </a:p>
          <a:p>
            <a:endParaRPr lang="en-FI"/>
          </a:p>
        </p:txBody>
      </p:sp>
      <p:pic>
        <p:nvPicPr>
          <p:cNvPr id="14" name="Audio 13">
            <a:hlinkClick r:id="" action="ppaction://media"/>
            <a:extLst>
              <a:ext uri="{FF2B5EF4-FFF2-40B4-BE49-F238E27FC236}">
                <a16:creationId xmlns:a16="http://schemas.microsoft.com/office/drawing/2014/main" id="{06EF9DFE-0181-01BE-A15B-08D142AC30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1527144"/>
      </p:ext>
    </p:extLst>
  </p:cSld>
  <p:clrMapOvr>
    <a:masterClrMapping/>
  </p:clrMapOvr>
  <mc:AlternateContent xmlns:mc="http://schemas.openxmlformats.org/markup-compatibility/2006" xmlns:p14="http://schemas.microsoft.com/office/powerpoint/2010/main">
    <mc:Choice Requires="p14">
      <p:transition spd="slow" p14:dur="2000" advTm="138765"/>
    </mc:Choice>
    <mc:Fallback xmlns="">
      <p:transition spd="slow" advTm="13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C091-C2BC-C88B-A970-90CF64F7238F}"/>
              </a:ext>
            </a:extLst>
          </p:cNvPr>
          <p:cNvSpPr>
            <a:spLocks noGrp="1"/>
          </p:cNvSpPr>
          <p:nvPr>
            <p:ph type="title"/>
          </p:nvPr>
        </p:nvSpPr>
        <p:spPr/>
        <p:txBody>
          <a:bodyPr/>
          <a:lstStyle/>
          <a:p>
            <a:r>
              <a:rPr lang="en-US" err="1"/>
              <a:t>Ennakointikyvyn</a:t>
            </a:r>
            <a:r>
              <a:rPr lang="en-US"/>
              <a:t> </a:t>
            </a:r>
            <a:r>
              <a:rPr lang="en-US" err="1"/>
              <a:t>elementit</a:t>
            </a:r>
            <a:endParaRPr lang="en-FI"/>
          </a:p>
        </p:txBody>
      </p:sp>
      <p:pic>
        <p:nvPicPr>
          <p:cNvPr id="5" name="Content Placeholder 4">
            <a:extLst>
              <a:ext uri="{FF2B5EF4-FFF2-40B4-BE49-F238E27FC236}">
                <a16:creationId xmlns:a16="http://schemas.microsoft.com/office/drawing/2014/main" id="{D8C07786-0E3A-CF95-4E9A-5BAF67041305}"/>
              </a:ext>
            </a:extLst>
          </p:cNvPr>
          <p:cNvPicPr>
            <a:picLocks noGrp="1" noChangeAspect="1"/>
          </p:cNvPicPr>
          <p:nvPr>
            <p:ph sz="half" idx="4294967295"/>
          </p:nvPr>
        </p:nvPicPr>
        <p:blipFill>
          <a:blip r:embed="rId5"/>
          <a:stretch>
            <a:fillRect/>
          </a:stretch>
        </p:blipFill>
        <p:spPr>
          <a:xfrm>
            <a:off x="0" y="1574800"/>
            <a:ext cx="12263438" cy="5283200"/>
          </a:xfrm>
          <a:prstGeom prst="rect">
            <a:avLst/>
          </a:prstGeom>
        </p:spPr>
      </p:pic>
      <p:sp>
        <p:nvSpPr>
          <p:cNvPr id="10" name="TextBox 9">
            <a:extLst>
              <a:ext uri="{FF2B5EF4-FFF2-40B4-BE49-F238E27FC236}">
                <a16:creationId xmlns:a16="http://schemas.microsoft.com/office/drawing/2014/main" id="{35EBE7DE-EA35-C60F-A580-571FB8DA2848}"/>
              </a:ext>
            </a:extLst>
          </p:cNvPr>
          <p:cNvSpPr txBox="1"/>
          <p:nvPr/>
        </p:nvSpPr>
        <p:spPr>
          <a:xfrm>
            <a:off x="7489256" y="6492875"/>
            <a:ext cx="5004335" cy="307777"/>
          </a:xfrm>
          <a:prstGeom prst="rect">
            <a:avLst/>
          </a:prstGeom>
          <a:noFill/>
        </p:spPr>
        <p:txBody>
          <a:bodyPr wrap="square">
            <a:spAutoFit/>
          </a:bodyPr>
          <a:lstStyle/>
          <a:p>
            <a:r>
              <a:rPr lang="en-US" sz="1400"/>
              <a:t>Lähde: </a:t>
            </a:r>
            <a:r>
              <a:rPr lang="fi-FI" sz="1400">
                <a:hlinkClick r:id="rId6"/>
              </a:rPr>
              <a:t>Ennakoiva_innovaatiotoiminta_pelikirja_paivitetty.pdf</a:t>
            </a:r>
            <a:endParaRPr lang="en-FI" sz="1400"/>
          </a:p>
        </p:txBody>
      </p:sp>
      <p:pic>
        <p:nvPicPr>
          <p:cNvPr id="21" name="Audio 20">
            <a:hlinkClick r:id="" action="ppaction://media"/>
            <a:extLst>
              <a:ext uri="{FF2B5EF4-FFF2-40B4-BE49-F238E27FC236}">
                <a16:creationId xmlns:a16="http://schemas.microsoft.com/office/drawing/2014/main" id="{7CDE90A9-F48B-1A75-4228-A964D0A610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9872091"/>
      </p:ext>
    </p:extLst>
  </p:cSld>
  <p:clrMapOvr>
    <a:masterClrMapping/>
  </p:clrMapOvr>
  <mc:AlternateContent xmlns:mc="http://schemas.openxmlformats.org/markup-compatibility/2006" xmlns:p14="http://schemas.microsoft.com/office/powerpoint/2010/main">
    <mc:Choice Requires="p14">
      <p:transition spd="slow" p14:dur="2000" advTm="41435"/>
    </mc:Choice>
    <mc:Fallback xmlns="">
      <p:transition spd="slow" advTm="4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BE26-FE44-E7C9-5806-9EAA7DF69003}"/>
              </a:ext>
            </a:extLst>
          </p:cNvPr>
          <p:cNvSpPr>
            <a:spLocks noGrp="1"/>
          </p:cNvSpPr>
          <p:nvPr>
            <p:ph type="title"/>
          </p:nvPr>
        </p:nvSpPr>
        <p:spPr/>
        <p:txBody>
          <a:bodyPr/>
          <a:lstStyle/>
          <a:p>
            <a:r>
              <a:rPr lang="en-US" err="1"/>
              <a:t>Työkaluja</a:t>
            </a:r>
            <a:r>
              <a:rPr lang="en-US"/>
              <a:t> </a:t>
            </a:r>
            <a:r>
              <a:rPr lang="en-US" err="1"/>
              <a:t>ennakoinnin</a:t>
            </a:r>
            <a:r>
              <a:rPr lang="en-US"/>
              <a:t> </a:t>
            </a:r>
            <a:r>
              <a:rPr lang="en-US" err="1"/>
              <a:t>liittämiseksi</a:t>
            </a:r>
            <a:r>
              <a:rPr lang="en-US"/>
              <a:t> </a:t>
            </a:r>
            <a:r>
              <a:rPr lang="en-US" err="1"/>
              <a:t>osaksi</a:t>
            </a:r>
            <a:r>
              <a:rPr lang="en-US"/>
              <a:t>  </a:t>
            </a:r>
            <a:r>
              <a:rPr lang="en-US" err="1"/>
              <a:t>tuotekehitystä</a:t>
            </a:r>
            <a:r>
              <a:rPr lang="en-US"/>
              <a:t> ja </a:t>
            </a:r>
            <a:r>
              <a:rPr lang="en-US" err="1"/>
              <a:t>innovaatiotoimintaa</a:t>
            </a:r>
            <a:endParaRPr lang="en-FI"/>
          </a:p>
        </p:txBody>
      </p:sp>
      <p:sp>
        <p:nvSpPr>
          <p:cNvPr id="5" name="Content Placeholder 4">
            <a:extLst>
              <a:ext uri="{FF2B5EF4-FFF2-40B4-BE49-F238E27FC236}">
                <a16:creationId xmlns:a16="http://schemas.microsoft.com/office/drawing/2014/main" id="{ACEC0DC2-2471-3D76-864A-466E086B5507}"/>
              </a:ext>
            </a:extLst>
          </p:cNvPr>
          <p:cNvSpPr>
            <a:spLocks noGrp="1"/>
          </p:cNvSpPr>
          <p:nvPr>
            <p:ph idx="1"/>
          </p:nvPr>
        </p:nvSpPr>
        <p:spPr/>
        <p:txBody>
          <a:bodyPr>
            <a:normAutofit/>
          </a:bodyPr>
          <a:lstStyle/>
          <a:p>
            <a:r>
              <a:rPr lang="fi-FI" b="1"/>
              <a:t>Ennakoiva innovaatiotoiminta </a:t>
            </a:r>
            <a:r>
              <a:rPr lang="fi-FI"/>
              <a:t>tarkoittaa tulevien tarpeiden, haasteiden ja mahdollisuuksien aktiivista tunnistamista sekä niihin vastaavien ratkaisujen kehittämistä (Sitra)</a:t>
            </a:r>
          </a:p>
          <a:p>
            <a:pPr lvl="1"/>
            <a:r>
              <a:rPr lang="fi-FI" u="sng">
                <a:hlinkClick r:id="rId5"/>
              </a:rPr>
              <a:t>Ennakoivan innovaatiotoiminnan pelikirja</a:t>
            </a:r>
            <a:r>
              <a:rPr lang="fi-FI"/>
              <a:t> kokoaa yhteen konkreettisia työkaluja ja työpohjia julkisen sektorin tueksi.</a:t>
            </a:r>
          </a:p>
          <a:p>
            <a:pPr lvl="1"/>
            <a:r>
              <a:rPr lang="fi-FI"/>
              <a:t>Kolmivaiheinen innovaatioprosessi : 1) Ennakoi 2) Kehitä ja kokeile 3) Skaalaa </a:t>
            </a:r>
          </a:p>
          <a:p>
            <a:r>
              <a:rPr lang="en-US" b="1" err="1"/>
              <a:t>Tulevaisuusmuotoilu</a:t>
            </a:r>
            <a:r>
              <a:rPr lang="en-US" b="1"/>
              <a:t> </a:t>
            </a:r>
            <a:r>
              <a:rPr lang="en-US"/>
              <a:t>(Koskelo, 2021)</a:t>
            </a:r>
          </a:p>
          <a:p>
            <a:pPr lvl="1"/>
            <a:r>
              <a:rPr lang="en-US" err="1"/>
              <a:t>Yhdistää</a:t>
            </a:r>
            <a:r>
              <a:rPr lang="en-US"/>
              <a:t> </a:t>
            </a:r>
            <a:r>
              <a:rPr lang="en-US" err="1"/>
              <a:t>ennakoinnin</a:t>
            </a:r>
            <a:r>
              <a:rPr lang="en-US"/>
              <a:t> ja </a:t>
            </a:r>
            <a:r>
              <a:rPr lang="en-US" err="1"/>
              <a:t>palvelumuotoilun</a:t>
            </a:r>
            <a:r>
              <a:rPr lang="en-US"/>
              <a:t>; </a:t>
            </a:r>
            <a:r>
              <a:rPr lang="en-US" err="1"/>
              <a:t>tuo</a:t>
            </a:r>
            <a:r>
              <a:rPr lang="en-US"/>
              <a:t> </a:t>
            </a:r>
            <a:r>
              <a:rPr lang="en-US" err="1"/>
              <a:t>asiakkaan</a:t>
            </a:r>
            <a:r>
              <a:rPr lang="en-US"/>
              <a:t> </a:t>
            </a:r>
            <a:r>
              <a:rPr lang="en-US" err="1"/>
              <a:t>keskiöön</a:t>
            </a:r>
            <a:r>
              <a:rPr lang="en-US"/>
              <a:t> ja </a:t>
            </a:r>
            <a:r>
              <a:rPr lang="en-US" err="1"/>
              <a:t>venyttää</a:t>
            </a:r>
            <a:r>
              <a:rPr lang="en-US"/>
              <a:t> </a:t>
            </a:r>
            <a:r>
              <a:rPr lang="en-US" err="1"/>
              <a:t>kehittämisen</a:t>
            </a:r>
            <a:r>
              <a:rPr lang="en-US"/>
              <a:t> </a:t>
            </a:r>
            <a:r>
              <a:rPr lang="en-US" err="1"/>
              <a:t>aikajännettä</a:t>
            </a:r>
            <a:r>
              <a:rPr lang="en-US"/>
              <a:t> </a:t>
            </a:r>
            <a:r>
              <a:rPr lang="en-US" err="1"/>
              <a:t>keskittymällä</a:t>
            </a:r>
            <a:r>
              <a:rPr lang="en-US"/>
              <a:t> </a:t>
            </a:r>
            <a:r>
              <a:rPr lang="en-US" err="1"/>
              <a:t>erityisesti</a:t>
            </a:r>
            <a:r>
              <a:rPr lang="en-US"/>
              <a:t> </a:t>
            </a:r>
            <a:r>
              <a:rPr lang="en-US" err="1"/>
              <a:t>huomisen</a:t>
            </a:r>
            <a:r>
              <a:rPr lang="en-US"/>
              <a:t> </a:t>
            </a:r>
            <a:r>
              <a:rPr lang="en-US" err="1"/>
              <a:t>markkinan</a:t>
            </a:r>
            <a:r>
              <a:rPr lang="en-US"/>
              <a:t> </a:t>
            </a:r>
            <a:r>
              <a:rPr lang="en-US" err="1"/>
              <a:t>mahdollisuuksiin</a:t>
            </a:r>
            <a:r>
              <a:rPr lang="en-US"/>
              <a:t>. </a:t>
            </a:r>
          </a:p>
          <a:p>
            <a:pPr lvl="1"/>
            <a:r>
              <a:rPr lang="en-US" err="1"/>
              <a:t>Kolmivaiheinen</a:t>
            </a:r>
            <a:r>
              <a:rPr lang="en-US"/>
              <a:t> </a:t>
            </a:r>
            <a:r>
              <a:rPr lang="en-US" err="1"/>
              <a:t>prosessi</a:t>
            </a:r>
            <a:r>
              <a:rPr lang="en-US"/>
              <a:t>: </a:t>
            </a:r>
            <a:r>
              <a:rPr lang="en-US" err="1"/>
              <a:t>tutkimus</a:t>
            </a:r>
            <a:r>
              <a:rPr lang="en-US"/>
              <a:t>, </a:t>
            </a:r>
            <a:r>
              <a:rPr lang="en-US" err="1"/>
              <a:t>tulkinta</a:t>
            </a:r>
            <a:r>
              <a:rPr lang="en-US"/>
              <a:t> ja </a:t>
            </a:r>
            <a:r>
              <a:rPr lang="en-US" err="1"/>
              <a:t>toiminta</a:t>
            </a:r>
            <a:r>
              <a:rPr lang="en-US"/>
              <a:t>. </a:t>
            </a:r>
          </a:p>
          <a:p>
            <a:endParaRPr lang="fi-FI"/>
          </a:p>
          <a:p>
            <a:endParaRPr lang="fi-FI"/>
          </a:p>
          <a:p>
            <a:endParaRPr lang="en-FI"/>
          </a:p>
        </p:txBody>
      </p:sp>
      <p:sp>
        <p:nvSpPr>
          <p:cNvPr id="10" name="TextBox 9">
            <a:extLst>
              <a:ext uri="{FF2B5EF4-FFF2-40B4-BE49-F238E27FC236}">
                <a16:creationId xmlns:a16="http://schemas.microsoft.com/office/drawing/2014/main" id="{310EF9F1-624B-0D37-A5C3-2863F18DC9EE}"/>
              </a:ext>
            </a:extLst>
          </p:cNvPr>
          <p:cNvSpPr txBox="1"/>
          <p:nvPr/>
        </p:nvSpPr>
        <p:spPr>
          <a:xfrm>
            <a:off x="5881036" y="6492875"/>
            <a:ext cx="6624587" cy="307777"/>
          </a:xfrm>
          <a:prstGeom prst="rect">
            <a:avLst/>
          </a:prstGeom>
          <a:noFill/>
        </p:spPr>
        <p:txBody>
          <a:bodyPr wrap="square">
            <a:spAutoFit/>
          </a:bodyPr>
          <a:lstStyle/>
          <a:p>
            <a:r>
              <a:rPr lang="en-US" sz="1400"/>
              <a:t>Lähde: Koskelo (2021) </a:t>
            </a:r>
            <a:r>
              <a:rPr lang="en-FI" sz="1400" err="1"/>
              <a:t>Tehtävänä</a:t>
            </a:r>
            <a:r>
              <a:rPr lang="en-FI" sz="1400"/>
              <a:t> </a:t>
            </a:r>
            <a:r>
              <a:rPr lang="en-FI" sz="1400" err="1"/>
              <a:t>tulevaisuus</a:t>
            </a:r>
            <a:r>
              <a:rPr lang="en-FI" sz="1400"/>
              <a:t> : </a:t>
            </a:r>
            <a:r>
              <a:rPr lang="en-FI" sz="1400" err="1"/>
              <a:t>tulevaisuusmuotoilu</a:t>
            </a:r>
            <a:r>
              <a:rPr lang="en-FI" sz="1400"/>
              <a:t> </a:t>
            </a:r>
            <a:r>
              <a:rPr lang="en-FI" sz="1400" err="1"/>
              <a:t>päätöksenteossa</a:t>
            </a:r>
            <a:endParaRPr lang="en-FI" sz="1400"/>
          </a:p>
        </p:txBody>
      </p:sp>
      <p:pic>
        <p:nvPicPr>
          <p:cNvPr id="15" name="Audio 14">
            <a:hlinkClick r:id="" action="ppaction://media"/>
            <a:extLst>
              <a:ext uri="{FF2B5EF4-FFF2-40B4-BE49-F238E27FC236}">
                <a16:creationId xmlns:a16="http://schemas.microsoft.com/office/drawing/2014/main" id="{9BFA5723-2B4D-CAD8-884F-9FEE1EFC90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304143"/>
      </p:ext>
    </p:extLst>
  </p:cSld>
  <p:clrMapOvr>
    <a:masterClrMapping/>
  </p:clrMapOvr>
  <mc:AlternateContent xmlns:mc="http://schemas.openxmlformats.org/markup-compatibility/2006" xmlns:p14="http://schemas.microsoft.com/office/powerpoint/2010/main">
    <mc:Choice Requires="p14">
      <p:transition spd="slow" p14:dur="2000" advTm="56831"/>
    </mc:Choice>
    <mc:Fallback xmlns="">
      <p:transition spd="slow" advTm="5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A63B2E5-6E94-07FC-EBFC-0952F6663D6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24025" y="1780675"/>
            <a:ext cx="10039150" cy="3994484"/>
          </a:xfrm>
        </p:spPr>
        <p:txBody>
          <a:bodyPr>
            <a:noAutofit/>
          </a:bodyPr>
          <a:lstStyle/>
          <a:p>
            <a:pPr>
              <a:spcBef>
                <a:spcPts val="2500"/>
              </a:spcBef>
              <a:spcAft>
                <a:spcPts val="600"/>
              </a:spcAft>
            </a:pPr>
            <a:r>
              <a:rPr lang="en-US" sz="2400" err="1"/>
              <a:t>Riskienhallinnan</a:t>
            </a:r>
            <a:r>
              <a:rPr lang="en-US" sz="2400"/>
              <a:t> </a:t>
            </a:r>
            <a:r>
              <a:rPr lang="en-US" sz="2400" err="1"/>
              <a:t>tuki</a:t>
            </a:r>
            <a:endParaRPr lang="en-US" sz="2400"/>
          </a:p>
          <a:p>
            <a:pPr marL="800100" lvl="2" indent="-342900">
              <a:spcAft>
                <a:spcPts val="600"/>
              </a:spcAft>
            </a:pPr>
            <a:r>
              <a:rPr lang="en-US" sz="2400" err="1"/>
              <a:t>Ennakointi</a:t>
            </a:r>
            <a:r>
              <a:rPr lang="en-US" sz="2400"/>
              <a:t> </a:t>
            </a:r>
            <a:r>
              <a:rPr lang="en-US" sz="2400" err="1"/>
              <a:t>auttaa</a:t>
            </a:r>
            <a:r>
              <a:rPr lang="en-US" sz="2400"/>
              <a:t> </a:t>
            </a:r>
            <a:r>
              <a:rPr lang="en-US" sz="2400" err="1"/>
              <a:t>tunnistamaan</a:t>
            </a:r>
            <a:r>
              <a:rPr lang="en-US" sz="2400"/>
              <a:t> </a:t>
            </a:r>
            <a:r>
              <a:rPr lang="en-US" sz="2400" err="1"/>
              <a:t>regulaation</a:t>
            </a:r>
            <a:r>
              <a:rPr lang="en-US" sz="2400"/>
              <a:t> </a:t>
            </a:r>
            <a:r>
              <a:rPr lang="en-US" sz="2400" err="1"/>
              <a:t>muutokset</a:t>
            </a:r>
            <a:r>
              <a:rPr lang="en-US" sz="2400"/>
              <a:t> ja </a:t>
            </a:r>
            <a:r>
              <a:rPr lang="en-US" sz="2400" err="1"/>
              <a:t>teknologiset</a:t>
            </a:r>
            <a:r>
              <a:rPr lang="en-US" sz="2400"/>
              <a:t> </a:t>
            </a:r>
            <a:r>
              <a:rPr lang="en-US" sz="2400" err="1"/>
              <a:t>trendit</a:t>
            </a:r>
            <a:r>
              <a:rPr lang="en-US" sz="2400"/>
              <a:t> </a:t>
            </a:r>
            <a:r>
              <a:rPr lang="en-US" sz="2400" err="1"/>
              <a:t>ajoissa</a:t>
            </a:r>
            <a:r>
              <a:rPr lang="en-US" sz="2400"/>
              <a:t> </a:t>
            </a:r>
            <a:r>
              <a:rPr lang="en-US" sz="2400" err="1"/>
              <a:t>virheiden</a:t>
            </a:r>
            <a:r>
              <a:rPr lang="en-US" sz="2400"/>
              <a:t> </a:t>
            </a:r>
            <a:r>
              <a:rPr lang="en-US" sz="2400" err="1"/>
              <a:t>välttämiseksi</a:t>
            </a:r>
            <a:r>
              <a:rPr lang="en-US" sz="2400"/>
              <a:t>.</a:t>
            </a:r>
          </a:p>
          <a:p>
            <a:pPr marL="342900" lvl="1" indent="-342900">
              <a:spcAft>
                <a:spcPts val="600"/>
              </a:spcAft>
            </a:pPr>
            <a:r>
              <a:rPr lang="en-US" err="1"/>
              <a:t>Innovaatioiden</a:t>
            </a:r>
            <a:r>
              <a:rPr lang="en-US"/>
              <a:t> </a:t>
            </a:r>
            <a:r>
              <a:rPr lang="en-US" err="1"/>
              <a:t>tunnistaminen</a:t>
            </a:r>
            <a:endParaRPr lang="en-US"/>
          </a:p>
          <a:p>
            <a:pPr marL="800100" lvl="2" indent="-342900">
              <a:spcAft>
                <a:spcPts val="600"/>
              </a:spcAft>
            </a:pPr>
            <a:r>
              <a:rPr lang="en-US" sz="2400" err="1"/>
              <a:t>Uudet</a:t>
            </a:r>
            <a:r>
              <a:rPr lang="en-US" sz="2400"/>
              <a:t> </a:t>
            </a:r>
            <a:r>
              <a:rPr lang="en-US" sz="2400" err="1"/>
              <a:t>teknologiat</a:t>
            </a:r>
            <a:r>
              <a:rPr lang="en-US" sz="2400"/>
              <a:t> </a:t>
            </a:r>
            <a:r>
              <a:rPr lang="en-US" sz="2400" err="1"/>
              <a:t>voivat</a:t>
            </a:r>
            <a:r>
              <a:rPr lang="en-US" sz="2400"/>
              <a:t> </a:t>
            </a:r>
            <a:r>
              <a:rPr lang="en-US" sz="2400" err="1"/>
              <a:t>avata</a:t>
            </a:r>
            <a:r>
              <a:rPr lang="en-US" sz="2400"/>
              <a:t> </a:t>
            </a:r>
            <a:r>
              <a:rPr lang="en-US" sz="2400" err="1"/>
              <a:t>uusia</a:t>
            </a:r>
            <a:r>
              <a:rPr lang="en-US" sz="2400"/>
              <a:t> </a:t>
            </a:r>
            <a:r>
              <a:rPr lang="en-US" sz="2400" err="1"/>
              <a:t>markkinoita</a:t>
            </a:r>
            <a:r>
              <a:rPr lang="en-US" sz="2400"/>
              <a:t> ja </a:t>
            </a:r>
            <a:r>
              <a:rPr lang="en-US" sz="2400" err="1"/>
              <a:t>palvelumalleja</a:t>
            </a:r>
            <a:r>
              <a:rPr lang="en-US" sz="2400"/>
              <a:t>.</a:t>
            </a:r>
          </a:p>
          <a:p>
            <a:pPr marL="342900" lvl="1" indent="-342900">
              <a:spcAft>
                <a:spcPts val="600"/>
              </a:spcAft>
            </a:pPr>
            <a:r>
              <a:rPr lang="en-US" err="1"/>
              <a:t>Strateginen</a:t>
            </a:r>
            <a:r>
              <a:rPr lang="en-US"/>
              <a:t> </a:t>
            </a:r>
            <a:r>
              <a:rPr lang="en-US" err="1"/>
              <a:t>suunnittelu</a:t>
            </a:r>
            <a:endParaRPr lang="en-US"/>
          </a:p>
          <a:p>
            <a:pPr marL="800100" lvl="2" indent="-342900">
              <a:spcAft>
                <a:spcPts val="600"/>
              </a:spcAft>
            </a:pPr>
            <a:r>
              <a:rPr lang="en-US" sz="2400" err="1"/>
              <a:t>Ennakointi</a:t>
            </a:r>
            <a:r>
              <a:rPr lang="en-US" sz="2400"/>
              <a:t> </a:t>
            </a:r>
            <a:r>
              <a:rPr lang="en-US" sz="2400" err="1"/>
              <a:t>ohjaa</a:t>
            </a:r>
            <a:r>
              <a:rPr lang="en-US" sz="2400"/>
              <a:t> </a:t>
            </a:r>
            <a:r>
              <a:rPr lang="en-US" sz="2400" err="1"/>
              <a:t>päätöksiä</a:t>
            </a:r>
            <a:r>
              <a:rPr lang="en-US" sz="2400"/>
              <a:t>, </a:t>
            </a:r>
            <a:r>
              <a:rPr lang="en-US" sz="2400" err="1"/>
              <a:t>jotka</a:t>
            </a:r>
            <a:r>
              <a:rPr lang="en-US" sz="2400"/>
              <a:t> </a:t>
            </a:r>
            <a:r>
              <a:rPr lang="en-US" sz="2400" err="1"/>
              <a:t>varmistavat</a:t>
            </a:r>
            <a:r>
              <a:rPr lang="en-US" sz="2400"/>
              <a:t> </a:t>
            </a:r>
            <a:r>
              <a:rPr lang="en-US" sz="2400" err="1"/>
              <a:t>tuotteiden</a:t>
            </a:r>
            <a:r>
              <a:rPr lang="en-US" sz="2400"/>
              <a:t> </a:t>
            </a:r>
            <a:r>
              <a:rPr lang="en-US" sz="2400" err="1"/>
              <a:t>relevanssin</a:t>
            </a:r>
            <a:r>
              <a:rPr lang="en-US" sz="2400"/>
              <a:t> ja </a:t>
            </a:r>
            <a:r>
              <a:rPr lang="en-US" sz="2400" err="1"/>
              <a:t>kestävän</a:t>
            </a:r>
            <a:r>
              <a:rPr lang="en-US" sz="2400"/>
              <a:t> </a:t>
            </a:r>
            <a:r>
              <a:rPr lang="en-US" sz="2400" err="1"/>
              <a:t>kehityksen</a:t>
            </a:r>
            <a:r>
              <a:rPr lang="en-US" sz="2400"/>
              <a:t>.</a:t>
            </a:r>
          </a:p>
          <a:p>
            <a:pPr marL="0" lvl="1" indent="0">
              <a:spcAft>
                <a:spcPts val="600"/>
              </a:spcAft>
              <a:buNone/>
            </a:pPr>
            <a:endParaRPr lang="en-US" sz="2800"/>
          </a:p>
        </p:txBody>
      </p:sp>
      <p:sp>
        <p:nvSpPr>
          <p:cNvPr id="2" name="Title 1">
            <a:extLst>
              <a:ext uri="{FF2B5EF4-FFF2-40B4-BE49-F238E27FC236}">
                <a16:creationId xmlns:a16="http://schemas.microsoft.com/office/drawing/2014/main" id="{8B5A9626-3F4D-11F5-BD96-24441B8F002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Corbel" panose="020B0503020204020204" pitchFamily="34" charset="0"/>
                <a:ea typeface="+mj-ea"/>
                <a:cs typeface="+mj-cs"/>
              </a:defRPr>
            </a:lvl1pPr>
          </a:lstStyle>
          <a:p>
            <a:r>
              <a:rPr lang="en-US" err="1"/>
              <a:t>Ennakoinnin</a:t>
            </a:r>
            <a:r>
              <a:rPr lang="en-US"/>
              <a:t> </a:t>
            </a:r>
            <a:r>
              <a:rPr lang="en-US" err="1"/>
              <a:t>keskeisiä</a:t>
            </a:r>
            <a:r>
              <a:rPr lang="en-US"/>
              <a:t> </a:t>
            </a:r>
            <a:r>
              <a:rPr lang="en-US" err="1"/>
              <a:t>hyötyjä</a:t>
            </a:r>
            <a:endParaRPr lang="en-FI"/>
          </a:p>
        </p:txBody>
      </p:sp>
      <p:pic>
        <p:nvPicPr>
          <p:cNvPr id="10" name="Audio 9">
            <a:hlinkClick r:id="" action="ppaction://media"/>
            <a:extLst>
              <a:ext uri="{FF2B5EF4-FFF2-40B4-BE49-F238E27FC236}">
                <a16:creationId xmlns:a16="http://schemas.microsoft.com/office/drawing/2014/main" id="{FEE9F40F-37A0-23C1-0931-ED41689B62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0888642"/>
      </p:ext>
    </p:extLst>
  </p:cSld>
  <p:clrMapOvr>
    <a:masterClrMapping/>
  </p:clrMapOvr>
  <p:transition advTm="450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42" presetClass="entr" presetSubtype="0" fill="hold" grpId="0" nodeType="withEffect">
                                  <p:stCondLst>
                                    <p:cond delay="250"/>
                                  </p:stCondLst>
                                  <p:iterate>
                                    <p:tmPct val="10000"/>
                                  </p:iterate>
                                  <p:childTnLst>
                                    <p:set>
                                      <p:cBhvr>
                                        <p:cTn id="8" dur="1" fill="hold">
                                          <p:stCondLst>
                                            <p:cond delay="0"/>
                                          </p:stCondLst>
                                        </p:cTn>
                                        <p:tgtEl>
                                          <p:spTgt spid="5"/>
                                        </p:tgtEl>
                                        <p:attrNameLst>
                                          <p:attrName>style.visibility</p:attrName>
                                        </p:attrNameLst>
                                      </p:cBhvr>
                                      <p:to>
                                        <p:strVal val="visible"/>
                                      </p:to>
                                    </p:set>
                                    <p:animEffect transition="in" filter="fade">
                                      <p:cBhvr>
                                        <p:cTn id="9" dur="250"/>
                                        <p:tgtEl>
                                          <p:spTgt spid="5"/>
                                        </p:tgtEl>
                                      </p:cBhvr>
                                    </p:animEffect>
                                    <p:anim calcmode="lin" valueType="num">
                                      <p:cBhvr>
                                        <p:cTn id="10" dur="250" fill="hold"/>
                                        <p:tgtEl>
                                          <p:spTgt spid="5"/>
                                        </p:tgtEl>
                                        <p:attrNameLst>
                                          <p:attrName>ppt_x</p:attrName>
                                        </p:attrNameLst>
                                      </p:cBhvr>
                                      <p:tavLst>
                                        <p:tav tm="0">
                                          <p:val>
                                            <p:strVal val="#ppt_x"/>
                                          </p:val>
                                        </p:tav>
                                        <p:tav tm="100000">
                                          <p:val>
                                            <p:strVal val="#ppt_x"/>
                                          </p:val>
                                        </p:tav>
                                      </p:tavLst>
                                    </p:anim>
                                    <p:anim calcmode="lin" valueType="num">
                                      <p:cBhvr>
                                        <p:cTn id="11"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F806D9-D8C8-840C-EAE4-3B112080E867}"/>
              </a:ext>
            </a:extLst>
          </p:cNvPr>
          <p:cNvSpPr>
            <a:spLocks noGrp="1"/>
          </p:cNvSpPr>
          <p:nvPr>
            <p:ph type="title"/>
          </p:nvPr>
        </p:nvSpPr>
        <p:spPr/>
        <p:txBody>
          <a:bodyPr/>
          <a:lstStyle/>
          <a:p>
            <a:r>
              <a:rPr lang="fi-FI"/>
              <a:t>Hyödynnä tarjolla olevaa tulevaisuustietoa</a:t>
            </a:r>
          </a:p>
        </p:txBody>
      </p:sp>
      <p:sp>
        <p:nvSpPr>
          <p:cNvPr id="3" name="Content Placeholder 2">
            <a:extLst>
              <a:ext uri="{FF2B5EF4-FFF2-40B4-BE49-F238E27FC236}">
                <a16:creationId xmlns:a16="http://schemas.microsoft.com/office/drawing/2014/main" id="{D35EAC1D-E25B-7DD5-3DAF-15956BF561C0}"/>
              </a:ext>
            </a:extLst>
          </p:cNvPr>
          <p:cNvSpPr>
            <a:spLocks noGrp="1"/>
          </p:cNvSpPr>
          <p:nvPr>
            <p:ph sz="half" idx="2"/>
          </p:nvPr>
        </p:nvSpPr>
        <p:spPr>
          <a:xfrm>
            <a:off x="814387" y="1988344"/>
            <a:ext cx="5157787" cy="3684588"/>
          </a:xfrm>
        </p:spPr>
        <p:txBody>
          <a:bodyPr>
            <a:normAutofit/>
          </a:bodyPr>
          <a:lstStyle/>
          <a:p>
            <a:pPr marL="0" indent="0">
              <a:buNone/>
            </a:pPr>
            <a:r>
              <a:rPr lang="en-US" err="1"/>
              <a:t>Ennakoinnin</a:t>
            </a:r>
            <a:r>
              <a:rPr lang="en-US"/>
              <a:t> </a:t>
            </a:r>
            <a:r>
              <a:rPr lang="en-US" err="1"/>
              <a:t>oppaita</a:t>
            </a:r>
            <a:r>
              <a:rPr lang="en-US"/>
              <a:t> ja </a:t>
            </a:r>
            <a:r>
              <a:rPr lang="en-US" err="1"/>
              <a:t>materiaaleja</a:t>
            </a:r>
            <a:r>
              <a:rPr lang="en-US"/>
              <a:t> on </a:t>
            </a:r>
            <a:r>
              <a:rPr lang="en-US" err="1"/>
              <a:t>runsaasti</a:t>
            </a:r>
            <a:endParaRPr lang="en-US"/>
          </a:p>
          <a:p>
            <a:pPr marL="0" indent="0">
              <a:buNone/>
            </a:pPr>
            <a:r>
              <a:rPr lang="fi-FI">
                <a:hlinkClick r:id="rId4"/>
              </a:rPr>
              <a:t>Tutustu muiden kokoamiin materiaaleihin – Sitra</a:t>
            </a:r>
            <a:endParaRPr lang="fi-FI"/>
          </a:p>
          <a:p>
            <a:pPr marL="0" indent="0">
              <a:buNone/>
            </a:pPr>
            <a:endParaRPr lang="fi-FI"/>
          </a:p>
          <a:p>
            <a:pPr marL="0" indent="0">
              <a:buNone/>
            </a:pPr>
            <a:r>
              <a:rPr lang="fi-FI"/>
              <a:t>Sitran Megatrendit 2026 julkistustilaisuus 15.1.2026</a:t>
            </a:r>
          </a:p>
          <a:p>
            <a:pPr marL="0" indent="0">
              <a:buNone/>
            </a:pPr>
            <a:endParaRPr lang="en-US"/>
          </a:p>
          <a:p>
            <a:endParaRPr lang="fi-FI"/>
          </a:p>
        </p:txBody>
      </p:sp>
      <p:pic>
        <p:nvPicPr>
          <p:cNvPr id="9" name="Picture 8">
            <a:extLst>
              <a:ext uri="{FF2B5EF4-FFF2-40B4-BE49-F238E27FC236}">
                <a16:creationId xmlns:a16="http://schemas.microsoft.com/office/drawing/2014/main" id="{56C0DA79-890E-E343-8365-C80DDCFE0021}"/>
              </a:ext>
            </a:extLst>
          </p:cNvPr>
          <p:cNvPicPr>
            <a:picLocks noChangeAspect="1"/>
          </p:cNvPicPr>
          <p:nvPr/>
        </p:nvPicPr>
        <p:blipFill>
          <a:blip r:embed="rId5"/>
          <a:stretch>
            <a:fillRect/>
          </a:stretch>
        </p:blipFill>
        <p:spPr>
          <a:xfrm>
            <a:off x="5666896" y="1690688"/>
            <a:ext cx="4797897" cy="4461034"/>
          </a:xfrm>
          <a:prstGeom prst="rect">
            <a:avLst/>
          </a:prstGeom>
        </p:spPr>
      </p:pic>
      <p:pic>
        <p:nvPicPr>
          <p:cNvPr id="8" name="Audio 7">
            <a:hlinkClick r:id="" action="ppaction://media"/>
            <a:extLst>
              <a:ext uri="{FF2B5EF4-FFF2-40B4-BE49-F238E27FC236}">
                <a16:creationId xmlns:a16="http://schemas.microsoft.com/office/drawing/2014/main" id="{2522F2EF-792F-8E49-87C5-ABC3A101288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4105962"/>
      </p:ext>
    </p:extLst>
  </p:cSld>
  <p:clrMapOvr>
    <a:masterClrMapping/>
  </p:clrMapOvr>
  <mc:AlternateContent xmlns:mc="http://schemas.openxmlformats.org/markup-compatibility/2006" xmlns:p14="http://schemas.microsoft.com/office/powerpoint/2010/main">
    <mc:Choice Requires="p14">
      <p:transition spd="slow" p14:dur="2000" advTm="10044"/>
    </mc:Choice>
    <mc:Fallback xmlns="">
      <p:transition spd="slow" advTm="1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FD1478D5-67F6-5510-DF29-79BD350462E2}"/>
              </a:ext>
            </a:extLst>
          </p:cNvPr>
          <p:cNvSpPr txBox="1"/>
          <p:nvPr/>
        </p:nvSpPr>
        <p:spPr>
          <a:xfrm>
            <a:off x="2186610" y="4472607"/>
            <a:ext cx="757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44546A"/>
                </a:solidFill>
                <a:effectLst/>
                <a:uLnTx/>
                <a:uFillTx/>
                <a:latin typeface="Arial Nova" panose="020B0504020202020204" pitchFamily="34" charset="0"/>
                <a:ea typeface="+mn-ea"/>
                <a:cs typeface="+mn-cs"/>
              </a:rPr>
              <a:t>Kasvualusta – uusille urille ja innovaatioille –hanke 1.10.2023-30.6.2026</a:t>
            </a:r>
          </a:p>
        </p:txBody>
      </p:sp>
      <p:sp>
        <p:nvSpPr>
          <p:cNvPr id="3" name="Tekstiruutu 2">
            <a:extLst>
              <a:ext uri="{FF2B5EF4-FFF2-40B4-BE49-F238E27FC236}">
                <a16:creationId xmlns:a16="http://schemas.microsoft.com/office/drawing/2014/main" id="{D98F1D74-B935-8E2D-2472-3BA7D93EB1BC}"/>
              </a:ext>
            </a:extLst>
          </p:cNvPr>
          <p:cNvSpPr txBox="1"/>
          <p:nvPr/>
        </p:nvSpPr>
        <p:spPr>
          <a:xfrm>
            <a:off x="4718750" y="514548"/>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4800">
                <a:cs typeface="Calibri"/>
              </a:rPr>
              <a:t>Kiitos</a:t>
            </a:r>
          </a:p>
        </p:txBody>
      </p:sp>
    </p:spTree>
    <p:extLst>
      <p:ext uri="{BB962C8B-B14F-4D97-AF65-F5344CB8AC3E}">
        <p14:creationId xmlns:p14="http://schemas.microsoft.com/office/powerpoint/2010/main" val="312079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E2E5896-92A0-9D97-13A7-BB8B383DA9BF}"/>
              </a:ext>
            </a:extLst>
          </p:cNvPr>
          <p:cNvSpPr>
            <a:spLocks noGrp="1"/>
          </p:cNvSpPr>
          <p:nvPr>
            <p:ph type="title"/>
          </p:nvPr>
        </p:nvSpPr>
        <p:spPr/>
        <p:txBody>
          <a:bodyPr/>
          <a:lstStyle/>
          <a:p>
            <a:r>
              <a:rPr lang="en-US" err="1"/>
              <a:t>Nopeasti</a:t>
            </a:r>
            <a:r>
              <a:rPr lang="en-US"/>
              <a:t> </a:t>
            </a:r>
            <a:r>
              <a:rPr lang="en-US" err="1"/>
              <a:t>muuttuva</a:t>
            </a:r>
            <a:r>
              <a:rPr lang="en-US"/>
              <a:t> </a:t>
            </a:r>
            <a:r>
              <a:rPr lang="en-US" err="1"/>
              <a:t>toimintaympäristö</a:t>
            </a:r>
            <a:r>
              <a:rPr lang="en-US"/>
              <a:t> </a:t>
            </a:r>
            <a:r>
              <a:rPr lang="en-US" err="1"/>
              <a:t>luo</a:t>
            </a:r>
            <a:r>
              <a:rPr lang="en-US"/>
              <a:t> </a:t>
            </a:r>
            <a:r>
              <a:rPr lang="en-US" err="1"/>
              <a:t>haasteita</a:t>
            </a:r>
            <a:r>
              <a:rPr lang="en-US"/>
              <a:t> </a:t>
            </a:r>
            <a:r>
              <a:rPr lang="en-US" err="1"/>
              <a:t>päätöksentekoon</a:t>
            </a:r>
            <a:endParaRPr lang="en-FI"/>
          </a:p>
        </p:txBody>
      </p:sp>
      <p:sp>
        <p:nvSpPr>
          <p:cNvPr id="9" name="Content Placeholder 8">
            <a:extLst>
              <a:ext uri="{FF2B5EF4-FFF2-40B4-BE49-F238E27FC236}">
                <a16:creationId xmlns:a16="http://schemas.microsoft.com/office/drawing/2014/main" id="{C91611FC-3FDB-56AD-0A8D-0647EF6A1445}"/>
              </a:ext>
            </a:extLst>
          </p:cNvPr>
          <p:cNvSpPr>
            <a:spLocks noGrp="1"/>
          </p:cNvSpPr>
          <p:nvPr>
            <p:ph sz="half" idx="1"/>
          </p:nvPr>
        </p:nvSpPr>
        <p:spPr/>
        <p:txBody>
          <a:bodyPr>
            <a:normAutofit fontScale="92500" lnSpcReduction="10000"/>
          </a:bodyPr>
          <a:lstStyle/>
          <a:p>
            <a:endParaRPr lang="en-FI"/>
          </a:p>
        </p:txBody>
      </p:sp>
      <p:sp>
        <p:nvSpPr>
          <p:cNvPr id="10" name="Content Placeholder 9">
            <a:extLst>
              <a:ext uri="{FF2B5EF4-FFF2-40B4-BE49-F238E27FC236}">
                <a16:creationId xmlns:a16="http://schemas.microsoft.com/office/drawing/2014/main" id="{8F12233B-2439-BA1F-E8EF-DCE058DDACEB}"/>
              </a:ext>
            </a:extLst>
          </p:cNvPr>
          <p:cNvSpPr>
            <a:spLocks noGrp="1"/>
          </p:cNvSpPr>
          <p:nvPr>
            <p:ph sz="half" idx="2"/>
          </p:nvPr>
        </p:nvSpPr>
        <p:spPr/>
        <p:txBody>
          <a:bodyPr>
            <a:normAutofit fontScale="92500" lnSpcReduction="10000"/>
          </a:bodyPr>
          <a:lstStyle/>
          <a:p>
            <a:r>
              <a:rPr lang="en-US" err="1"/>
              <a:t>Maailma</a:t>
            </a:r>
            <a:r>
              <a:rPr lang="en-US"/>
              <a:t> </a:t>
            </a:r>
            <a:r>
              <a:rPr lang="en-US" err="1"/>
              <a:t>muuttuu</a:t>
            </a:r>
            <a:r>
              <a:rPr lang="en-US"/>
              <a:t> </a:t>
            </a:r>
            <a:r>
              <a:rPr lang="en-US" err="1"/>
              <a:t>nopeammin</a:t>
            </a:r>
            <a:r>
              <a:rPr lang="en-US"/>
              <a:t> </a:t>
            </a:r>
            <a:r>
              <a:rPr lang="en-US" err="1"/>
              <a:t>kuin</a:t>
            </a:r>
            <a:r>
              <a:rPr lang="en-US"/>
              <a:t> </a:t>
            </a:r>
            <a:r>
              <a:rPr lang="en-US" err="1"/>
              <a:t>koskaan</a:t>
            </a:r>
            <a:endParaRPr lang="en-US"/>
          </a:p>
          <a:p>
            <a:r>
              <a:rPr lang="en-US" err="1"/>
              <a:t>Toimintaympäristöä</a:t>
            </a:r>
            <a:r>
              <a:rPr lang="en-US"/>
              <a:t> </a:t>
            </a:r>
            <a:r>
              <a:rPr lang="en-US" err="1"/>
              <a:t>kuvataan</a:t>
            </a:r>
            <a:r>
              <a:rPr lang="en-US"/>
              <a:t> </a:t>
            </a:r>
            <a:r>
              <a:rPr lang="en-US" err="1"/>
              <a:t>usein</a:t>
            </a:r>
            <a:r>
              <a:rPr lang="en-US"/>
              <a:t>  </a:t>
            </a:r>
            <a:r>
              <a:rPr lang="en-US" err="1"/>
              <a:t>kirjainyhdistelmällä</a:t>
            </a:r>
            <a:r>
              <a:rPr lang="en-US"/>
              <a:t> VUCA</a:t>
            </a:r>
          </a:p>
          <a:p>
            <a:pPr lvl="1"/>
            <a:r>
              <a:rPr lang="en-US"/>
              <a:t>Volatile - </a:t>
            </a:r>
            <a:r>
              <a:rPr lang="en-US" err="1"/>
              <a:t>epävakaa</a:t>
            </a:r>
            <a:endParaRPr lang="en-US"/>
          </a:p>
          <a:p>
            <a:pPr lvl="1"/>
            <a:r>
              <a:rPr lang="en-US"/>
              <a:t>Uncertain - </a:t>
            </a:r>
            <a:r>
              <a:rPr lang="en-US" err="1"/>
              <a:t>epävarma</a:t>
            </a:r>
            <a:endParaRPr lang="en-US"/>
          </a:p>
          <a:p>
            <a:pPr lvl="1"/>
            <a:r>
              <a:rPr lang="en-US"/>
              <a:t>Complex - </a:t>
            </a:r>
            <a:r>
              <a:rPr lang="en-US" err="1"/>
              <a:t>monimutkainen</a:t>
            </a:r>
            <a:endParaRPr lang="en-US"/>
          </a:p>
          <a:p>
            <a:pPr lvl="1"/>
            <a:r>
              <a:rPr lang="en-US"/>
              <a:t>Ambiguous – </a:t>
            </a:r>
            <a:r>
              <a:rPr lang="en-US" err="1"/>
              <a:t>monitulkintainen</a:t>
            </a:r>
            <a:endParaRPr lang="en-US"/>
          </a:p>
          <a:p>
            <a:r>
              <a:rPr lang="en-US" err="1"/>
              <a:t>Ennakoinnin</a:t>
            </a:r>
            <a:r>
              <a:rPr lang="en-US"/>
              <a:t> </a:t>
            </a:r>
            <a:r>
              <a:rPr lang="en-US" err="1"/>
              <a:t>avulla</a:t>
            </a:r>
            <a:r>
              <a:rPr lang="en-US"/>
              <a:t> </a:t>
            </a:r>
            <a:r>
              <a:rPr lang="en-US" err="1"/>
              <a:t>tulevaisuuden</a:t>
            </a:r>
            <a:r>
              <a:rPr lang="en-US"/>
              <a:t> </a:t>
            </a:r>
            <a:r>
              <a:rPr lang="en-US" err="1"/>
              <a:t>muutosajureita</a:t>
            </a:r>
            <a:r>
              <a:rPr lang="en-US"/>
              <a:t> </a:t>
            </a:r>
            <a:r>
              <a:rPr lang="en-US" err="1"/>
              <a:t>voidaan</a:t>
            </a:r>
            <a:r>
              <a:rPr lang="en-US"/>
              <a:t> </a:t>
            </a:r>
            <a:r>
              <a:rPr lang="en-US" err="1"/>
              <a:t>tunnistaa</a:t>
            </a:r>
            <a:r>
              <a:rPr lang="en-US"/>
              <a:t> ja </a:t>
            </a:r>
            <a:r>
              <a:rPr lang="en-US" err="1"/>
              <a:t>viedä</a:t>
            </a:r>
            <a:r>
              <a:rPr lang="en-US"/>
              <a:t> </a:t>
            </a:r>
            <a:r>
              <a:rPr lang="en-US" err="1"/>
              <a:t>päätöksenteon</a:t>
            </a:r>
            <a:r>
              <a:rPr lang="en-US"/>
              <a:t> </a:t>
            </a:r>
            <a:r>
              <a:rPr lang="en-US" err="1"/>
              <a:t>tueksi</a:t>
            </a:r>
            <a:r>
              <a:rPr lang="en-US"/>
              <a:t> </a:t>
            </a:r>
            <a:r>
              <a:rPr lang="en-US" err="1"/>
              <a:t>tänään</a:t>
            </a:r>
            <a:endParaRPr lang="en-US"/>
          </a:p>
          <a:p>
            <a:endParaRPr lang="en-FI"/>
          </a:p>
        </p:txBody>
      </p:sp>
      <p:pic>
        <p:nvPicPr>
          <p:cNvPr id="2054" name="Picture 6" descr="Kuusi yleisintä kysymystä liike-elämässä ja koulutuksessa">
            <a:extLst>
              <a:ext uri="{FF2B5EF4-FFF2-40B4-BE49-F238E27FC236}">
                <a16:creationId xmlns:a16="http://schemas.microsoft.com/office/drawing/2014/main" id="{9CDE8C92-469E-4BA3-0CD4-901075A78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5625"/>
            <a:ext cx="5110213" cy="40416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C44BC64-DFB9-56CC-BA99-6AA9FACDDCDF}"/>
              </a:ext>
            </a:extLst>
          </p:cNvPr>
          <p:cNvSpPr txBox="1"/>
          <p:nvPr/>
        </p:nvSpPr>
        <p:spPr>
          <a:xfrm>
            <a:off x="3592630" y="5559465"/>
            <a:ext cx="3708935" cy="307777"/>
          </a:xfrm>
          <a:prstGeom prst="rect">
            <a:avLst/>
          </a:prstGeom>
          <a:noFill/>
        </p:spPr>
        <p:txBody>
          <a:bodyPr wrap="square">
            <a:spAutoFit/>
          </a:bodyPr>
          <a:lstStyle/>
          <a:p>
            <a:r>
              <a:rPr lang="en-FI" sz="1400"/>
              <a:t>https://pixabay.com/fi/photos</a:t>
            </a:r>
          </a:p>
        </p:txBody>
      </p:sp>
      <p:pic>
        <p:nvPicPr>
          <p:cNvPr id="2065" name="Audio 2064">
            <a:hlinkClick r:id="" action="ppaction://media"/>
            <a:extLst>
              <a:ext uri="{FF2B5EF4-FFF2-40B4-BE49-F238E27FC236}">
                <a16:creationId xmlns:a16="http://schemas.microsoft.com/office/drawing/2014/main" id="{15714768-B770-FE7B-341A-18AE6F19E8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3923148"/>
      </p:ext>
    </p:extLst>
  </p:cSld>
  <p:clrMapOvr>
    <a:masterClrMapping/>
  </p:clrMapOvr>
  <mc:AlternateContent xmlns:mc="http://schemas.openxmlformats.org/markup-compatibility/2006" xmlns:p14="http://schemas.microsoft.com/office/powerpoint/2010/main">
    <mc:Choice Requires="p14">
      <p:transition spd="slow" p14:dur="2000" advTm="33174"/>
    </mc:Choice>
    <mc:Fallback xmlns="">
      <p:transition spd="slow" advTm="33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6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47D8-B374-468A-1B72-865F870E563C}"/>
              </a:ext>
            </a:extLst>
          </p:cNvPr>
          <p:cNvSpPr>
            <a:spLocks noGrp="1"/>
          </p:cNvSpPr>
          <p:nvPr>
            <p:ph type="title"/>
          </p:nvPr>
        </p:nvSpPr>
        <p:spPr>
          <a:xfrm>
            <a:off x="729343" y="195262"/>
            <a:ext cx="10515600" cy="1325563"/>
          </a:xfrm>
        </p:spPr>
        <p:txBody>
          <a:bodyPr>
            <a:normAutofit/>
          </a:bodyPr>
          <a:lstStyle/>
          <a:p>
            <a:r>
              <a:rPr lang="fi-FI"/>
              <a:t>Ennakointi ja tulevaisuudentutkimus</a:t>
            </a:r>
          </a:p>
        </p:txBody>
      </p:sp>
      <p:sp>
        <p:nvSpPr>
          <p:cNvPr id="3" name="Content Placeholder 2">
            <a:extLst>
              <a:ext uri="{FF2B5EF4-FFF2-40B4-BE49-F238E27FC236}">
                <a16:creationId xmlns:a16="http://schemas.microsoft.com/office/drawing/2014/main" id="{CE2C65CE-FD67-9266-4DF9-8DAC3A0E409E}"/>
              </a:ext>
            </a:extLst>
          </p:cNvPr>
          <p:cNvSpPr>
            <a:spLocks noGrp="1"/>
          </p:cNvSpPr>
          <p:nvPr>
            <p:ph idx="1"/>
          </p:nvPr>
        </p:nvSpPr>
        <p:spPr>
          <a:xfrm>
            <a:off x="729343" y="1379311"/>
            <a:ext cx="10515600" cy="4351338"/>
          </a:xfrm>
        </p:spPr>
        <p:txBody>
          <a:bodyPr>
            <a:noAutofit/>
          </a:bodyPr>
          <a:lstStyle/>
          <a:p>
            <a:r>
              <a:rPr lang="fi-FI" sz="2400" b="1"/>
              <a:t>Tulevaisuudentutkimus tieteenalana </a:t>
            </a:r>
            <a:r>
              <a:rPr lang="fi-FI" sz="2400"/>
              <a:t>(</a:t>
            </a:r>
            <a:r>
              <a:rPr lang="fi-FI" sz="2400" err="1"/>
              <a:t>Futures</a:t>
            </a:r>
            <a:r>
              <a:rPr lang="fi-FI" sz="2400"/>
              <a:t> </a:t>
            </a:r>
            <a:r>
              <a:rPr lang="fi-FI" sz="2400" err="1"/>
              <a:t>research</a:t>
            </a:r>
            <a:r>
              <a:rPr lang="fi-FI" sz="2400"/>
              <a:t>)</a:t>
            </a:r>
          </a:p>
          <a:p>
            <a:pPr lvl="1"/>
            <a:r>
              <a:rPr lang="fi-FI" sz="2000"/>
              <a:t>On luonteeltaan tieteidenvälinen ja poikkitieteellinen. Kuvaa, selittää ja ymmärtää laaja-alaisia yhteiskunnallisia ilmiöitä ja niihin liittyviä eri elämänalueiden muutos- ja kehitysprosesseja. </a:t>
            </a:r>
          </a:p>
          <a:p>
            <a:pPr lvl="1"/>
            <a:r>
              <a:rPr lang="fi-FI" sz="2000"/>
              <a:t>Voi opiskella myös avoimena yliopisto-opetuksena </a:t>
            </a:r>
            <a:r>
              <a:rPr lang="fi-FI" sz="2000">
                <a:hlinkClick r:id="rId5"/>
              </a:rPr>
              <a:t>Tulevaisuuden tutkimuskeskus, Turun kauppakorkeakoulu, Turun yliopisto</a:t>
            </a:r>
          </a:p>
          <a:p>
            <a:r>
              <a:rPr lang="fi-FI" sz="2400" b="1"/>
              <a:t>Ennakointi </a:t>
            </a:r>
            <a:r>
              <a:rPr lang="fi-FI" sz="2400"/>
              <a:t>(</a:t>
            </a:r>
            <a:r>
              <a:rPr lang="fi-FI" sz="2400" err="1"/>
              <a:t>Foresight</a:t>
            </a:r>
            <a:r>
              <a:rPr lang="fi-FI" sz="2400"/>
              <a:t>) </a:t>
            </a:r>
          </a:p>
          <a:p>
            <a:pPr lvl="1"/>
            <a:r>
              <a:rPr lang="fi-FI" sz="2000" b="1"/>
              <a:t>Kytkee tulevaisuusajattelua tavoitteelliseen toimintaan. </a:t>
            </a:r>
            <a:r>
              <a:rPr lang="fi-FI" sz="2000"/>
              <a:t>Ei vain analysoi tulevaa, vaan tukee tulevaisuuden muodostumista.</a:t>
            </a:r>
          </a:p>
          <a:p>
            <a:pPr lvl="1"/>
            <a:r>
              <a:rPr lang="fi-FI" sz="2000"/>
              <a:t>On osallistavaa strategista analyysia, joka pyrkii laajentamaan ymmärrystä siitä, mitä voi tapahtua, ja </a:t>
            </a:r>
            <a:r>
              <a:rPr lang="fi-FI" sz="2000" b="1"/>
              <a:t>auttaa tekemään parempia päätöksiä nykyhetkessä</a:t>
            </a:r>
            <a:r>
              <a:rPr lang="fi-FI" sz="2000"/>
              <a:t>. </a:t>
            </a:r>
          </a:p>
          <a:p>
            <a:pPr lvl="1"/>
            <a:r>
              <a:rPr lang="fi-FI" sz="2000"/>
              <a:t>Mahdollisia tulevaisuuksia on useita. Siihen mikä kaikista mahdollisuuksista toteutuu, voi vaikuttaa. </a:t>
            </a:r>
          </a:p>
          <a:p>
            <a:r>
              <a:rPr lang="fi-FI" sz="2400"/>
              <a:t>Molempien </a:t>
            </a:r>
            <a:r>
              <a:rPr lang="fi-FI" sz="2400" b="1"/>
              <a:t>käytännön tutkimuskohde on nykyhetki</a:t>
            </a:r>
            <a:r>
              <a:rPr lang="fi-FI" sz="2400"/>
              <a:t>.</a:t>
            </a:r>
          </a:p>
          <a:p>
            <a:pPr lvl="1"/>
            <a:endParaRPr lang="fi-FI" sz="2000"/>
          </a:p>
          <a:p>
            <a:pPr marL="457200" lvl="1" indent="0">
              <a:buNone/>
            </a:pPr>
            <a:r>
              <a:rPr lang="fi-FI" sz="2000"/>
              <a:t>.</a:t>
            </a:r>
          </a:p>
          <a:p>
            <a:pPr lvl="1"/>
            <a:endParaRPr lang="fi-FI" sz="2000"/>
          </a:p>
          <a:p>
            <a:endParaRPr lang="fi-FI"/>
          </a:p>
        </p:txBody>
      </p:sp>
      <p:sp>
        <p:nvSpPr>
          <p:cNvPr id="5" name="TextBox 4">
            <a:extLst>
              <a:ext uri="{FF2B5EF4-FFF2-40B4-BE49-F238E27FC236}">
                <a16:creationId xmlns:a16="http://schemas.microsoft.com/office/drawing/2014/main" id="{8C3EEE0D-5E11-28D3-3E5B-6F5289E93285}"/>
              </a:ext>
            </a:extLst>
          </p:cNvPr>
          <p:cNvSpPr txBox="1"/>
          <p:nvPr/>
        </p:nvSpPr>
        <p:spPr>
          <a:xfrm>
            <a:off x="8715375" y="6388656"/>
            <a:ext cx="3476625" cy="369332"/>
          </a:xfrm>
          <a:prstGeom prst="rect">
            <a:avLst/>
          </a:prstGeom>
          <a:noFill/>
        </p:spPr>
        <p:txBody>
          <a:bodyPr wrap="square">
            <a:spAutoFit/>
          </a:bodyPr>
          <a:lstStyle/>
          <a:p>
            <a:r>
              <a:rPr lang="fi-FI"/>
              <a:t>Lähde: https://tulevaisuus.fi/ </a:t>
            </a:r>
            <a:endParaRPr lang="en-FI"/>
          </a:p>
        </p:txBody>
      </p:sp>
      <p:pic>
        <p:nvPicPr>
          <p:cNvPr id="42" name="Audio 41">
            <a:hlinkClick r:id="" action="ppaction://media"/>
            <a:extLst>
              <a:ext uri="{FF2B5EF4-FFF2-40B4-BE49-F238E27FC236}">
                <a16:creationId xmlns:a16="http://schemas.microsoft.com/office/drawing/2014/main" id="{AF1E9EC7-5D04-ED68-8A64-4A0CA58A882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0402765"/>
      </p:ext>
    </p:extLst>
  </p:cSld>
  <p:clrMapOvr>
    <a:masterClrMapping/>
  </p:clrMapOvr>
  <mc:AlternateContent xmlns:mc="http://schemas.openxmlformats.org/markup-compatibility/2006" xmlns:p14="http://schemas.microsoft.com/office/powerpoint/2010/main">
    <mc:Choice Requires="p14">
      <p:transition spd="slow" p14:dur="2000" advTm="73455"/>
    </mc:Choice>
    <mc:Fallback xmlns="">
      <p:transition spd="slow" advTm="73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DDBD-2D51-BCFD-4C43-5028C0CF760C}"/>
              </a:ext>
            </a:extLst>
          </p:cNvPr>
          <p:cNvSpPr>
            <a:spLocks noGrp="1"/>
          </p:cNvSpPr>
          <p:nvPr>
            <p:ph type="title"/>
          </p:nvPr>
        </p:nvSpPr>
        <p:spPr/>
        <p:txBody>
          <a:bodyPr/>
          <a:lstStyle/>
          <a:p>
            <a:r>
              <a:rPr lang="en-US" err="1"/>
              <a:t>Ylitä</a:t>
            </a:r>
            <a:r>
              <a:rPr lang="en-US"/>
              <a:t> </a:t>
            </a:r>
            <a:r>
              <a:rPr lang="en-US" err="1"/>
              <a:t>ennakkoluulot</a:t>
            </a:r>
            <a:r>
              <a:rPr lang="en-US"/>
              <a:t> – </a:t>
            </a:r>
            <a:r>
              <a:rPr lang="en-US" err="1"/>
              <a:t>ennakointi</a:t>
            </a:r>
            <a:r>
              <a:rPr lang="en-US"/>
              <a:t> </a:t>
            </a:r>
            <a:r>
              <a:rPr lang="en-US" err="1"/>
              <a:t>kuuluu</a:t>
            </a:r>
            <a:r>
              <a:rPr lang="en-US"/>
              <a:t> </a:t>
            </a:r>
            <a:r>
              <a:rPr lang="en-US" err="1"/>
              <a:t>kaikille</a:t>
            </a:r>
            <a:endParaRPr lang="en-FI"/>
          </a:p>
        </p:txBody>
      </p:sp>
      <p:pic>
        <p:nvPicPr>
          <p:cNvPr id="6" name="Content Placeholder 4">
            <a:extLst>
              <a:ext uri="{FF2B5EF4-FFF2-40B4-BE49-F238E27FC236}">
                <a16:creationId xmlns:a16="http://schemas.microsoft.com/office/drawing/2014/main" id="{884994A4-6A79-C8A6-D314-3B0B2B3777AC}"/>
              </a:ext>
            </a:extLst>
          </p:cNvPr>
          <p:cNvPicPr>
            <a:picLocks noChangeAspect="1"/>
          </p:cNvPicPr>
          <p:nvPr/>
        </p:nvPicPr>
        <p:blipFill>
          <a:blip r:embed="rId5"/>
          <a:stretch>
            <a:fillRect/>
          </a:stretch>
        </p:blipFill>
        <p:spPr>
          <a:xfrm>
            <a:off x="7247823" y="4804681"/>
            <a:ext cx="4944177" cy="2053319"/>
          </a:xfrm>
          <a:prstGeom prst="rect">
            <a:avLst/>
          </a:prstGeom>
        </p:spPr>
      </p:pic>
      <p:sp>
        <p:nvSpPr>
          <p:cNvPr id="3" name="Content Placeholder 2">
            <a:extLst>
              <a:ext uri="{FF2B5EF4-FFF2-40B4-BE49-F238E27FC236}">
                <a16:creationId xmlns:a16="http://schemas.microsoft.com/office/drawing/2014/main" id="{452FE5E6-C28F-EB6B-D67D-356318C236DE}"/>
              </a:ext>
            </a:extLst>
          </p:cNvPr>
          <p:cNvSpPr>
            <a:spLocks noGrp="1"/>
          </p:cNvSpPr>
          <p:nvPr>
            <p:ph idx="1"/>
          </p:nvPr>
        </p:nvSpPr>
        <p:spPr/>
        <p:txBody>
          <a:bodyPr>
            <a:normAutofit/>
          </a:bodyPr>
          <a:lstStyle/>
          <a:p>
            <a:r>
              <a:rPr lang="en-US" err="1"/>
              <a:t>Ennakointiin</a:t>
            </a:r>
            <a:r>
              <a:rPr lang="en-US"/>
              <a:t> </a:t>
            </a:r>
            <a:r>
              <a:rPr lang="en-US" err="1"/>
              <a:t>liittyviä</a:t>
            </a:r>
            <a:r>
              <a:rPr lang="en-US"/>
              <a:t> </a:t>
            </a:r>
            <a:r>
              <a:rPr lang="en-US" err="1"/>
              <a:t>tunnistettuja</a:t>
            </a:r>
            <a:r>
              <a:rPr lang="en-US"/>
              <a:t> </a:t>
            </a:r>
            <a:r>
              <a:rPr lang="en-US" err="1"/>
              <a:t>johtamisen</a:t>
            </a:r>
            <a:r>
              <a:rPr lang="en-US"/>
              <a:t> </a:t>
            </a:r>
            <a:r>
              <a:rPr lang="en-US" err="1"/>
              <a:t>haasteita</a:t>
            </a:r>
            <a:r>
              <a:rPr lang="en-US"/>
              <a:t> </a:t>
            </a:r>
          </a:p>
          <a:p>
            <a:pPr lvl="1"/>
            <a:r>
              <a:rPr lang="en-US" err="1"/>
              <a:t>Ajatellaan</a:t>
            </a:r>
            <a:r>
              <a:rPr lang="en-US"/>
              <a:t>, </a:t>
            </a:r>
            <a:r>
              <a:rPr lang="en-US" err="1"/>
              <a:t>että</a:t>
            </a:r>
            <a:r>
              <a:rPr lang="en-US"/>
              <a:t> on </a:t>
            </a:r>
            <a:r>
              <a:rPr lang="en-US" err="1"/>
              <a:t>työlästä</a:t>
            </a:r>
            <a:r>
              <a:rPr lang="en-US"/>
              <a:t> ja </a:t>
            </a:r>
            <a:r>
              <a:rPr lang="en-US" err="1"/>
              <a:t>kallista</a:t>
            </a:r>
            <a:r>
              <a:rPr lang="en-US"/>
              <a:t> ja </a:t>
            </a:r>
            <a:r>
              <a:rPr lang="en-US" err="1"/>
              <a:t>siksi</a:t>
            </a:r>
            <a:r>
              <a:rPr lang="en-US"/>
              <a:t> </a:t>
            </a:r>
            <a:r>
              <a:rPr lang="en-US" err="1"/>
              <a:t>mahdollista</a:t>
            </a:r>
            <a:r>
              <a:rPr lang="en-US"/>
              <a:t> vain </a:t>
            </a:r>
            <a:r>
              <a:rPr lang="en-US" err="1"/>
              <a:t>suuryrityksille</a:t>
            </a:r>
            <a:r>
              <a:rPr lang="en-US"/>
              <a:t> </a:t>
            </a:r>
          </a:p>
          <a:p>
            <a:pPr lvl="1"/>
            <a:r>
              <a:rPr lang="en-US"/>
              <a:t>Ei </a:t>
            </a:r>
            <a:r>
              <a:rPr lang="en-US" err="1"/>
              <a:t>ymmärretä</a:t>
            </a:r>
            <a:r>
              <a:rPr lang="en-US"/>
              <a:t> </a:t>
            </a:r>
            <a:r>
              <a:rPr lang="en-US" err="1"/>
              <a:t>hyötyjä</a:t>
            </a:r>
            <a:r>
              <a:rPr lang="en-US"/>
              <a:t>, </a:t>
            </a:r>
            <a:r>
              <a:rPr lang="en-US" err="1"/>
              <a:t>joita</a:t>
            </a:r>
            <a:r>
              <a:rPr lang="en-US"/>
              <a:t> </a:t>
            </a:r>
            <a:r>
              <a:rPr lang="en-US" err="1"/>
              <a:t>liiketoimintaan</a:t>
            </a:r>
            <a:r>
              <a:rPr lang="en-US"/>
              <a:t> </a:t>
            </a:r>
            <a:r>
              <a:rPr lang="en-US" err="1"/>
              <a:t>voidaan</a:t>
            </a:r>
            <a:r>
              <a:rPr lang="en-US"/>
              <a:t> </a:t>
            </a:r>
            <a:r>
              <a:rPr lang="en-US" err="1"/>
              <a:t>saada</a:t>
            </a:r>
            <a:endParaRPr lang="en-US"/>
          </a:p>
          <a:p>
            <a:pPr lvl="1"/>
            <a:r>
              <a:rPr lang="en-US" err="1"/>
              <a:t>Yrityksessä</a:t>
            </a:r>
            <a:r>
              <a:rPr lang="en-US"/>
              <a:t> </a:t>
            </a:r>
            <a:r>
              <a:rPr lang="en-US" err="1"/>
              <a:t>ei</a:t>
            </a:r>
            <a:r>
              <a:rPr lang="en-US"/>
              <a:t> ole, tai </a:t>
            </a:r>
            <a:r>
              <a:rPr lang="en-US" err="1"/>
              <a:t>koetaan</a:t>
            </a:r>
            <a:r>
              <a:rPr lang="en-US"/>
              <a:t> </a:t>
            </a:r>
            <a:r>
              <a:rPr lang="en-US" err="1"/>
              <a:t>ettei</a:t>
            </a:r>
            <a:r>
              <a:rPr lang="en-US"/>
              <a:t> ole </a:t>
            </a:r>
            <a:r>
              <a:rPr lang="en-US" err="1"/>
              <a:t>osaamista</a:t>
            </a:r>
            <a:r>
              <a:rPr lang="en-US"/>
              <a:t> </a:t>
            </a:r>
            <a:r>
              <a:rPr lang="en-US" err="1"/>
              <a:t>tehdä</a:t>
            </a:r>
            <a:r>
              <a:rPr lang="en-US"/>
              <a:t> </a:t>
            </a:r>
            <a:r>
              <a:rPr lang="en-US" err="1"/>
              <a:t>ennakointia</a:t>
            </a:r>
            <a:r>
              <a:rPr lang="en-US"/>
              <a:t>.</a:t>
            </a:r>
          </a:p>
          <a:p>
            <a:pPr lvl="1"/>
            <a:r>
              <a:rPr lang="en-US" err="1"/>
              <a:t>Perustavaa</a:t>
            </a:r>
            <a:r>
              <a:rPr lang="en-US"/>
              <a:t> </a:t>
            </a:r>
            <a:r>
              <a:rPr lang="en-US" err="1"/>
              <a:t>laatua</a:t>
            </a:r>
            <a:r>
              <a:rPr lang="en-US"/>
              <a:t> </a:t>
            </a:r>
            <a:r>
              <a:rPr lang="en-US" err="1"/>
              <a:t>olevaa</a:t>
            </a:r>
            <a:r>
              <a:rPr lang="en-US"/>
              <a:t> </a:t>
            </a:r>
            <a:r>
              <a:rPr lang="en-US" err="1"/>
              <a:t>skeptisyyttä</a:t>
            </a:r>
            <a:r>
              <a:rPr lang="en-US"/>
              <a:t> – </a:t>
            </a:r>
            <a:r>
              <a:rPr lang="en-US" err="1"/>
              <a:t>koetaan</a:t>
            </a:r>
            <a:r>
              <a:rPr lang="en-US"/>
              <a:t> </a:t>
            </a:r>
            <a:r>
              <a:rPr lang="en-US" err="1"/>
              <a:t>abstraktina</a:t>
            </a:r>
            <a:r>
              <a:rPr lang="en-US"/>
              <a:t> ja </a:t>
            </a:r>
            <a:r>
              <a:rPr lang="en-US" err="1"/>
              <a:t>etäisenä</a:t>
            </a:r>
            <a:r>
              <a:rPr lang="en-US"/>
              <a:t>  </a:t>
            </a:r>
            <a:r>
              <a:rPr lang="en-US" err="1"/>
              <a:t>arkipäivän</a:t>
            </a:r>
            <a:r>
              <a:rPr lang="en-US"/>
              <a:t> </a:t>
            </a:r>
            <a:r>
              <a:rPr lang="en-US" err="1"/>
              <a:t>toiminnasta</a:t>
            </a:r>
            <a:r>
              <a:rPr lang="en-US">
                <a:sym typeface="Wingdings" panose="05000000000000000000" pitchFamily="2" charset="2"/>
              </a:rPr>
              <a:t> </a:t>
            </a:r>
            <a:endParaRPr lang="en-US"/>
          </a:p>
          <a:p>
            <a:r>
              <a:rPr lang="en-US" sz="2400" err="1">
                <a:sym typeface="Wingdings" panose="05000000000000000000" pitchFamily="2" charset="2"/>
              </a:rPr>
              <a:t>Päätöksentekoon</a:t>
            </a:r>
            <a:r>
              <a:rPr lang="en-US" sz="2400">
                <a:sym typeface="Wingdings" panose="05000000000000000000" pitchFamily="2" charset="2"/>
              </a:rPr>
              <a:t> </a:t>
            </a:r>
            <a:r>
              <a:rPr lang="en-US" sz="2400" err="1">
                <a:sym typeface="Wingdings" panose="05000000000000000000" pitchFamily="2" charset="2"/>
              </a:rPr>
              <a:t>liittyy</a:t>
            </a:r>
            <a:r>
              <a:rPr lang="en-US" sz="2400">
                <a:sym typeface="Wingdings" panose="05000000000000000000" pitchFamily="2" charset="2"/>
              </a:rPr>
              <a:t> </a:t>
            </a:r>
            <a:r>
              <a:rPr lang="en-US" sz="2400" err="1">
                <a:sym typeface="Wingdings" panose="05000000000000000000" pitchFamily="2" charset="2"/>
              </a:rPr>
              <a:t>aina</a:t>
            </a:r>
            <a:r>
              <a:rPr lang="en-US" sz="2400">
                <a:sym typeface="Wingdings" panose="05000000000000000000" pitchFamily="2" charset="2"/>
              </a:rPr>
              <a:t> </a:t>
            </a:r>
            <a:r>
              <a:rPr lang="en-US" sz="2400" err="1">
                <a:sym typeface="Wingdings" panose="05000000000000000000" pitchFamily="2" charset="2"/>
              </a:rPr>
              <a:t>tulevaisuuden</a:t>
            </a:r>
            <a:r>
              <a:rPr lang="en-US" sz="2400">
                <a:sym typeface="Wingdings" panose="05000000000000000000" pitchFamily="2" charset="2"/>
              </a:rPr>
              <a:t> </a:t>
            </a:r>
            <a:r>
              <a:rPr lang="en-US" sz="2400" err="1">
                <a:sym typeface="Wingdings" panose="05000000000000000000" pitchFamily="2" charset="2"/>
              </a:rPr>
              <a:t>huomiointi</a:t>
            </a:r>
            <a:r>
              <a:rPr lang="en-US" sz="2400">
                <a:sym typeface="Wingdings" panose="05000000000000000000" pitchFamily="2" charset="2"/>
              </a:rPr>
              <a:t>. </a:t>
            </a:r>
            <a:r>
              <a:rPr lang="en-US" sz="2400" err="1">
                <a:sym typeface="Wingdings" panose="05000000000000000000" pitchFamily="2" charset="2"/>
              </a:rPr>
              <a:t>Ennakoimalla</a:t>
            </a:r>
            <a:r>
              <a:rPr lang="en-US" sz="2400">
                <a:sym typeface="Wingdings" panose="05000000000000000000" pitchFamily="2" charset="2"/>
              </a:rPr>
              <a:t> </a:t>
            </a:r>
            <a:r>
              <a:rPr lang="en-US" sz="2400" err="1">
                <a:sym typeface="Wingdings" panose="05000000000000000000" pitchFamily="2" charset="2"/>
              </a:rPr>
              <a:t>voi</a:t>
            </a:r>
            <a:r>
              <a:rPr lang="en-US" sz="2400">
                <a:sym typeface="Wingdings" panose="05000000000000000000" pitchFamily="2" charset="2"/>
              </a:rPr>
              <a:t> </a:t>
            </a:r>
            <a:r>
              <a:rPr lang="en-US" sz="2400" err="1">
                <a:sym typeface="Wingdings" panose="05000000000000000000" pitchFamily="2" charset="2"/>
              </a:rPr>
              <a:t>vähentää</a:t>
            </a:r>
            <a:r>
              <a:rPr lang="en-US" sz="2400">
                <a:sym typeface="Wingdings" panose="05000000000000000000" pitchFamily="2" charset="2"/>
              </a:rPr>
              <a:t> </a:t>
            </a:r>
            <a:r>
              <a:rPr lang="en-US" sz="2400" err="1">
                <a:sym typeface="Wingdings" panose="05000000000000000000" pitchFamily="2" charset="2"/>
              </a:rPr>
              <a:t>epävarmuuden</a:t>
            </a:r>
            <a:r>
              <a:rPr lang="en-US" sz="2400">
                <a:sym typeface="Wingdings" panose="05000000000000000000" pitchFamily="2" charset="2"/>
              </a:rPr>
              <a:t> </a:t>
            </a:r>
            <a:r>
              <a:rPr lang="en-US" sz="2400" err="1">
                <a:sym typeface="Wingdings" panose="05000000000000000000" pitchFamily="2" charset="2"/>
              </a:rPr>
              <a:t>tunnetta</a:t>
            </a:r>
            <a:r>
              <a:rPr lang="en-US" sz="2400">
                <a:sym typeface="Wingdings" panose="05000000000000000000" pitchFamily="2" charset="2"/>
              </a:rPr>
              <a:t> ja </a:t>
            </a:r>
            <a:r>
              <a:rPr lang="en-US" sz="2400" err="1">
                <a:sym typeface="Wingdings" panose="05000000000000000000" pitchFamily="2" charset="2"/>
              </a:rPr>
              <a:t>saada</a:t>
            </a:r>
            <a:r>
              <a:rPr lang="en-US" sz="2400">
                <a:sym typeface="Wingdings" panose="05000000000000000000" pitchFamily="2" charset="2"/>
              </a:rPr>
              <a:t> </a:t>
            </a:r>
            <a:r>
              <a:rPr lang="en-US" sz="2400" err="1">
                <a:sym typeface="Wingdings" panose="05000000000000000000" pitchFamily="2" charset="2"/>
              </a:rPr>
              <a:t>lisää</a:t>
            </a:r>
            <a:r>
              <a:rPr lang="en-US" sz="2400">
                <a:sym typeface="Wingdings" panose="05000000000000000000" pitchFamily="2" charset="2"/>
              </a:rPr>
              <a:t> </a:t>
            </a:r>
            <a:r>
              <a:rPr lang="en-US" sz="2400" err="1">
                <a:sym typeface="Wingdings" panose="05000000000000000000" pitchFamily="2" charset="2"/>
              </a:rPr>
              <a:t>vaihtoehtoja</a:t>
            </a:r>
            <a:r>
              <a:rPr lang="en-US" sz="2400">
                <a:sym typeface="Wingdings" panose="05000000000000000000" pitchFamily="2" charset="2"/>
              </a:rPr>
              <a:t> </a:t>
            </a:r>
            <a:r>
              <a:rPr lang="en-US" sz="2400" err="1">
                <a:sym typeface="Wingdings" panose="05000000000000000000" pitchFamily="2" charset="2"/>
              </a:rPr>
              <a:t>päätöksentekoon</a:t>
            </a:r>
            <a:r>
              <a:rPr lang="en-US" sz="2400">
                <a:sym typeface="Wingdings" panose="05000000000000000000" pitchFamily="2" charset="2"/>
              </a:rPr>
              <a:t>. </a:t>
            </a:r>
            <a:endParaRPr lang="en-FI" sz="2400"/>
          </a:p>
          <a:p>
            <a:endParaRPr lang="fi-FI"/>
          </a:p>
          <a:p>
            <a:endParaRPr lang="en-FI"/>
          </a:p>
        </p:txBody>
      </p:sp>
      <p:sp>
        <p:nvSpPr>
          <p:cNvPr id="8" name="TextBox 7">
            <a:extLst>
              <a:ext uri="{FF2B5EF4-FFF2-40B4-BE49-F238E27FC236}">
                <a16:creationId xmlns:a16="http://schemas.microsoft.com/office/drawing/2014/main" id="{5E62913F-B2F6-ECAA-7E41-CC704C915926}"/>
              </a:ext>
            </a:extLst>
          </p:cNvPr>
          <p:cNvSpPr txBox="1"/>
          <p:nvPr/>
        </p:nvSpPr>
        <p:spPr>
          <a:xfrm>
            <a:off x="9284104" y="6581001"/>
            <a:ext cx="3869884" cy="276999"/>
          </a:xfrm>
          <a:prstGeom prst="rect">
            <a:avLst/>
          </a:prstGeom>
          <a:noFill/>
        </p:spPr>
        <p:txBody>
          <a:bodyPr wrap="square" rtlCol="0">
            <a:spAutoFit/>
          </a:bodyPr>
          <a:lstStyle/>
          <a:p>
            <a:r>
              <a:rPr lang="fi-FI" sz="1200"/>
              <a:t>Pomo ja Väisänen – sarjakuva, Talouselämä</a:t>
            </a:r>
          </a:p>
        </p:txBody>
      </p:sp>
      <p:sp>
        <p:nvSpPr>
          <p:cNvPr id="10" name="TextBox 9">
            <a:extLst>
              <a:ext uri="{FF2B5EF4-FFF2-40B4-BE49-F238E27FC236}">
                <a16:creationId xmlns:a16="http://schemas.microsoft.com/office/drawing/2014/main" id="{A9F2486F-04DF-B2D2-BE6A-962A295BD394}"/>
              </a:ext>
            </a:extLst>
          </p:cNvPr>
          <p:cNvSpPr txBox="1"/>
          <p:nvPr/>
        </p:nvSpPr>
        <p:spPr>
          <a:xfrm>
            <a:off x="1087655" y="5462008"/>
            <a:ext cx="6237170" cy="738664"/>
          </a:xfrm>
          <a:prstGeom prst="rect">
            <a:avLst/>
          </a:prstGeom>
          <a:noFill/>
        </p:spPr>
        <p:txBody>
          <a:bodyPr wrap="square">
            <a:spAutoFit/>
          </a:bodyPr>
          <a:lstStyle/>
          <a:p>
            <a:r>
              <a:rPr lang="fi-FI" sz="1200"/>
              <a:t>Lähde: Kärkkäinen &amp; Raikaslehto (2024) Nopanheitosta navigointiin. Strateginen ennakointi: teoriat, työkalut ja parhaat käytännöt</a:t>
            </a:r>
          </a:p>
          <a:p>
            <a:endParaRPr lang="fi-FI"/>
          </a:p>
        </p:txBody>
      </p:sp>
      <p:pic>
        <p:nvPicPr>
          <p:cNvPr id="116" name="Audio 115">
            <a:hlinkClick r:id="" action="ppaction://media"/>
            <a:extLst>
              <a:ext uri="{FF2B5EF4-FFF2-40B4-BE49-F238E27FC236}">
                <a16:creationId xmlns:a16="http://schemas.microsoft.com/office/drawing/2014/main" id="{039874CA-BDFA-0BA8-AB38-BF9058DDEE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4865290"/>
      </p:ext>
    </p:extLst>
  </p:cSld>
  <p:clrMapOvr>
    <a:masterClrMapping/>
  </p:clrMapOvr>
  <mc:AlternateContent xmlns:mc="http://schemas.openxmlformats.org/markup-compatibility/2006" xmlns:p14="http://schemas.microsoft.com/office/powerpoint/2010/main">
    <mc:Choice Requires="p14">
      <p:transition spd="slow" p14:dur="2000" advTm="79870"/>
    </mc:Choice>
    <mc:Fallback xmlns="">
      <p:transition spd="slow" advTm="7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5C1F5-7AA5-2946-52FF-C6264111E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F2765-5C5D-ED9B-3C9E-B0556EF73B55}"/>
              </a:ext>
            </a:extLst>
          </p:cNvPr>
          <p:cNvSpPr>
            <a:spLocks noGrp="1"/>
          </p:cNvSpPr>
          <p:nvPr>
            <p:ph type="title"/>
          </p:nvPr>
        </p:nvSpPr>
        <p:spPr/>
        <p:txBody>
          <a:bodyPr/>
          <a:lstStyle/>
          <a:p>
            <a:r>
              <a:rPr lang="en-US" err="1"/>
              <a:t>Ennakoinnilla</a:t>
            </a:r>
            <a:r>
              <a:rPr lang="en-US"/>
              <a:t> </a:t>
            </a:r>
            <a:r>
              <a:rPr lang="en-US" err="1"/>
              <a:t>kilpailuetua</a:t>
            </a:r>
            <a:endParaRPr lang="en-FI"/>
          </a:p>
        </p:txBody>
      </p:sp>
      <p:sp>
        <p:nvSpPr>
          <p:cNvPr id="3" name="Content Placeholder 2">
            <a:extLst>
              <a:ext uri="{FF2B5EF4-FFF2-40B4-BE49-F238E27FC236}">
                <a16:creationId xmlns:a16="http://schemas.microsoft.com/office/drawing/2014/main" id="{E7AA3170-626F-E245-248F-EBB34324E1FE}"/>
              </a:ext>
            </a:extLst>
          </p:cNvPr>
          <p:cNvSpPr>
            <a:spLocks noGrp="1"/>
          </p:cNvSpPr>
          <p:nvPr>
            <p:ph sz="half" idx="1"/>
          </p:nvPr>
        </p:nvSpPr>
        <p:spPr>
          <a:xfrm>
            <a:off x="838200" y="1825625"/>
            <a:ext cx="5533724" cy="4351338"/>
          </a:xfrm>
        </p:spPr>
        <p:txBody>
          <a:bodyPr>
            <a:normAutofit fontScale="85000" lnSpcReduction="20000"/>
          </a:bodyPr>
          <a:lstStyle/>
          <a:p>
            <a:r>
              <a:rPr lang="en-US" err="1"/>
              <a:t>Asiakaskeskeinen</a:t>
            </a:r>
            <a:r>
              <a:rPr lang="en-US"/>
              <a:t> </a:t>
            </a:r>
            <a:r>
              <a:rPr lang="en-US" err="1"/>
              <a:t>kehittäminen</a:t>
            </a:r>
            <a:r>
              <a:rPr lang="en-US"/>
              <a:t> on </a:t>
            </a:r>
            <a:r>
              <a:rPr lang="en-US" err="1"/>
              <a:t>parhaimmillaankin</a:t>
            </a:r>
            <a:r>
              <a:rPr lang="en-US"/>
              <a:t> </a:t>
            </a:r>
            <a:r>
              <a:rPr lang="en-US" err="1"/>
              <a:t>oivalluksia</a:t>
            </a:r>
            <a:r>
              <a:rPr lang="en-US"/>
              <a:t> </a:t>
            </a:r>
            <a:r>
              <a:rPr lang="en-US" err="1"/>
              <a:t>nykyisyydestä</a:t>
            </a:r>
            <a:r>
              <a:rPr lang="en-US"/>
              <a:t> (insight), </a:t>
            </a:r>
            <a:r>
              <a:rPr lang="en-US" err="1"/>
              <a:t>kun</a:t>
            </a:r>
            <a:r>
              <a:rPr lang="en-US"/>
              <a:t> </a:t>
            </a:r>
            <a:r>
              <a:rPr lang="en-US" err="1"/>
              <a:t>tulevaisuusajattelussa</a:t>
            </a:r>
            <a:r>
              <a:rPr lang="en-US"/>
              <a:t> </a:t>
            </a:r>
            <a:r>
              <a:rPr lang="en-US" err="1"/>
              <a:t>keskitytään</a:t>
            </a:r>
            <a:r>
              <a:rPr lang="en-US"/>
              <a:t> </a:t>
            </a:r>
            <a:r>
              <a:rPr lang="en-US" err="1"/>
              <a:t>oivalluksiin</a:t>
            </a:r>
            <a:r>
              <a:rPr lang="en-US"/>
              <a:t> </a:t>
            </a:r>
            <a:r>
              <a:rPr lang="en-US" err="1"/>
              <a:t>tulevaisuudesta</a:t>
            </a:r>
            <a:r>
              <a:rPr lang="en-US"/>
              <a:t> (foresight) (Koskelo, 2021).</a:t>
            </a:r>
          </a:p>
          <a:p>
            <a:r>
              <a:rPr lang="en-US" err="1"/>
              <a:t>Yritykset</a:t>
            </a:r>
            <a:r>
              <a:rPr lang="en-US"/>
              <a:t>, </a:t>
            </a:r>
            <a:r>
              <a:rPr lang="en-US" err="1"/>
              <a:t>joilla</a:t>
            </a:r>
            <a:r>
              <a:rPr lang="en-US"/>
              <a:t> on </a:t>
            </a:r>
            <a:r>
              <a:rPr lang="en-US" err="1"/>
              <a:t>ennakointiosaamista</a:t>
            </a:r>
            <a:r>
              <a:rPr lang="en-US"/>
              <a:t> </a:t>
            </a:r>
            <a:r>
              <a:rPr lang="en-US" err="1"/>
              <a:t>ovat</a:t>
            </a:r>
            <a:r>
              <a:rPr lang="en-US"/>
              <a:t> </a:t>
            </a:r>
            <a:r>
              <a:rPr lang="en-US" err="1"/>
              <a:t>kannattavampia</a:t>
            </a:r>
            <a:r>
              <a:rPr lang="en-US"/>
              <a:t> ja </a:t>
            </a:r>
            <a:r>
              <a:rPr lang="en-US" err="1"/>
              <a:t>kasvavat</a:t>
            </a:r>
            <a:r>
              <a:rPr lang="en-US"/>
              <a:t> </a:t>
            </a:r>
            <a:r>
              <a:rPr lang="en-US" err="1"/>
              <a:t>huomattavasti</a:t>
            </a:r>
            <a:r>
              <a:rPr lang="en-US"/>
              <a:t> </a:t>
            </a:r>
            <a:r>
              <a:rPr lang="en-US" err="1"/>
              <a:t>nopeammin</a:t>
            </a:r>
            <a:r>
              <a:rPr lang="en-US"/>
              <a:t> </a:t>
            </a:r>
            <a:r>
              <a:rPr lang="en-US" err="1"/>
              <a:t>kuin</a:t>
            </a:r>
            <a:r>
              <a:rPr lang="en-US"/>
              <a:t> ne, </a:t>
            </a:r>
            <a:r>
              <a:rPr lang="en-US" err="1"/>
              <a:t>joilla</a:t>
            </a:r>
            <a:r>
              <a:rPr lang="en-US"/>
              <a:t> </a:t>
            </a:r>
            <a:r>
              <a:rPr lang="en-US" err="1"/>
              <a:t>sitä</a:t>
            </a:r>
            <a:r>
              <a:rPr lang="en-US"/>
              <a:t> </a:t>
            </a:r>
            <a:r>
              <a:rPr lang="en-US" err="1"/>
              <a:t>ei</a:t>
            </a:r>
            <a:r>
              <a:rPr lang="en-US"/>
              <a:t> ole (Rohrbeck &amp; Kum, 2018). </a:t>
            </a:r>
          </a:p>
          <a:p>
            <a:r>
              <a:rPr lang="en-US" err="1"/>
              <a:t>Kokonaisia</a:t>
            </a:r>
            <a:r>
              <a:rPr lang="en-US"/>
              <a:t> </a:t>
            </a:r>
            <a:r>
              <a:rPr lang="en-US" err="1"/>
              <a:t>toimialoja</a:t>
            </a:r>
            <a:r>
              <a:rPr lang="en-US"/>
              <a:t> </a:t>
            </a:r>
            <a:r>
              <a:rPr lang="en-US" err="1"/>
              <a:t>voi</a:t>
            </a:r>
            <a:r>
              <a:rPr lang="en-US"/>
              <a:t> “</a:t>
            </a:r>
            <a:r>
              <a:rPr lang="en-US" err="1"/>
              <a:t>kadota</a:t>
            </a:r>
            <a:r>
              <a:rPr lang="en-US"/>
              <a:t>” </a:t>
            </a:r>
            <a:r>
              <a:rPr lang="en-US" err="1"/>
              <a:t>vrt</a:t>
            </a:r>
            <a:r>
              <a:rPr lang="en-US"/>
              <a:t>. </a:t>
            </a:r>
            <a:r>
              <a:rPr lang="en-US" err="1"/>
              <a:t>Energiaturpeen</a:t>
            </a:r>
            <a:r>
              <a:rPr lang="en-US"/>
              <a:t> </a:t>
            </a:r>
            <a:r>
              <a:rPr lang="en-US" err="1"/>
              <a:t>alasajo</a:t>
            </a:r>
            <a:r>
              <a:rPr lang="en-US"/>
              <a:t> </a:t>
            </a:r>
            <a:r>
              <a:rPr lang="en-US">
                <a:sym typeface="Wingdings" panose="05000000000000000000" pitchFamily="2" charset="2"/>
              </a:rPr>
              <a:t> </a:t>
            </a:r>
            <a:r>
              <a:rPr lang="en-US" err="1">
                <a:sym typeface="Wingdings" panose="05000000000000000000" pitchFamily="2" charset="2"/>
              </a:rPr>
              <a:t>lakimuutokseen</a:t>
            </a:r>
            <a:r>
              <a:rPr lang="en-US">
                <a:sym typeface="Wingdings" panose="05000000000000000000" pitchFamily="2" charset="2"/>
              </a:rPr>
              <a:t> </a:t>
            </a:r>
            <a:r>
              <a:rPr lang="en-US" err="1">
                <a:sym typeface="Wingdings" panose="05000000000000000000" pitchFamily="2" charset="2"/>
              </a:rPr>
              <a:t>ajoissa</a:t>
            </a:r>
            <a:r>
              <a:rPr lang="en-US">
                <a:sym typeface="Wingdings" panose="05000000000000000000" pitchFamily="2" charset="2"/>
              </a:rPr>
              <a:t> </a:t>
            </a:r>
            <a:r>
              <a:rPr lang="en-US" err="1">
                <a:sym typeface="Wingdings" panose="05000000000000000000" pitchFamily="2" charset="2"/>
              </a:rPr>
              <a:t>reagoineet</a:t>
            </a:r>
            <a:r>
              <a:rPr lang="en-US">
                <a:sym typeface="Wingdings" panose="05000000000000000000" pitchFamily="2" charset="2"/>
              </a:rPr>
              <a:t> </a:t>
            </a:r>
            <a:r>
              <a:rPr lang="en-US" err="1">
                <a:sym typeface="Wingdings" panose="05000000000000000000" pitchFamily="2" charset="2"/>
              </a:rPr>
              <a:t>selviävät</a:t>
            </a:r>
            <a:r>
              <a:rPr lang="en-US">
                <a:sym typeface="Wingdings" panose="05000000000000000000" pitchFamily="2" charset="2"/>
              </a:rPr>
              <a:t> </a:t>
            </a:r>
            <a:r>
              <a:rPr lang="en-US" err="1">
                <a:sym typeface="Wingdings" panose="05000000000000000000" pitchFamily="2" charset="2"/>
              </a:rPr>
              <a:t>paremmin</a:t>
            </a:r>
            <a:endParaRPr lang="en-FI"/>
          </a:p>
          <a:p>
            <a:endParaRPr lang="en-US"/>
          </a:p>
        </p:txBody>
      </p:sp>
      <p:sp>
        <p:nvSpPr>
          <p:cNvPr id="4" name="Content Placeholder 3">
            <a:extLst>
              <a:ext uri="{FF2B5EF4-FFF2-40B4-BE49-F238E27FC236}">
                <a16:creationId xmlns:a16="http://schemas.microsoft.com/office/drawing/2014/main" id="{32A41357-861E-20DD-CD7D-C3E91F4A434F}"/>
              </a:ext>
            </a:extLst>
          </p:cNvPr>
          <p:cNvSpPr>
            <a:spLocks noGrp="1"/>
          </p:cNvSpPr>
          <p:nvPr>
            <p:ph sz="half" idx="2"/>
          </p:nvPr>
        </p:nvSpPr>
        <p:spPr>
          <a:xfrm>
            <a:off x="7036067" y="1825625"/>
            <a:ext cx="4317732" cy="4351338"/>
          </a:xfrm>
          <a:ln>
            <a:noFill/>
          </a:ln>
        </p:spPr>
        <p:txBody>
          <a:bodyPr>
            <a:normAutofit fontScale="85000" lnSpcReduction="20000"/>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lgn="just">
              <a:buNone/>
            </a:pPr>
            <a:endParaRPr lang="en-US" sz="2200"/>
          </a:p>
          <a:p>
            <a:pPr marL="0" indent="0" algn="just">
              <a:buNone/>
            </a:pPr>
            <a:endParaRPr lang="en-US" sz="2200"/>
          </a:p>
          <a:p>
            <a:pPr marL="0" indent="0" algn="just">
              <a:buNone/>
            </a:pPr>
            <a:r>
              <a:rPr lang="en-US" sz="2200"/>
              <a:t>“If I had asked people what they wanted, they would have said faster horses.” </a:t>
            </a:r>
          </a:p>
          <a:p>
            <a:pPr marL="0" indent="0">
              <a:buNone/>
            </a:pPr>
            <a:r>
              <a:rPr lang="en-US" sz="2200"/>
              <a:t>			Henry Ford</a:t>
            </a:r>
            <a:endParaRPr lang="en-FI" sz="2200"/>
          </a:p>
          <a:p>
            <a:endParaRPr lang="en-FI"/>
          </a:p>
        </p:txBody>
      </p:sp>
      <p:pic>
        <p:nvPicPr>
          <p:cNvPr id="5" name="Picture 4">
            <a:extLst>
              <a:ext uri="{FF2B5EF4-FFF2-40B4-BE49-F238E27FC236}">
                <a16:creationId xmlns:a16="http://schemas.microsoft.com/office/drawing/2014/main" id="{B80E19A1-205E-C33B-7E08-1914850679C6}"/>
              </a:ext>
            </a:extLst>
          </p:cNvPr>
          <p:cNvPicPr>
            <a:picLocks noChangeAspect="1"/>
          </p:cNvPicPr>
          <p:nvPr/>
        </p:nvPicPr>
        <p:blipFill>
          <a:blip r:embed="rId5"/>
          <a:stretch>
            <a:fillRect/>
          </a:stretch>
        </p:blipFill>
        <p:spPr>
          <a:xfrm>
            <a:off x="7340638" y="2337754"/>
            <a:ext cx="1452278" cy="1654774"/>
          </a:xfrm>
          <a:prstGeom prst="rect">
            <a:avLst/>
          </a:prstGeom>
        </p:spPr>
      </p:pic>
      <p:pic>
        <p:nvPicPr>
          <p:cNvPr id="6" name="Picture 5">
            <a:extLst>
              <a:ext uri="{FF2B5EF4-FFF2-40B4-BE49-F238E27FC236}">
                <a16:creationId xmlns:a16="http://schemas.microsoft.com/office/drawing/2014/main" id="{5D6680A6-B165-8FE0-09E4-FB997693E179}"/>
              </a:ext>
            </a:extLst>
          </p:cNvPr>
          <p:cNvPicPr>
            <a:picLocks noChangeAspect="1"/>
          </p:cNvPicPr>
          <p:nvPr/>
        </p:nvPicPr>
        <p:blipFill>
          <a:blip r:embed="rId6"/>
          <a:stretch>
            <a:fillRect/>
          </a:stretch>
        </p:blipFill>
        <p:spPr>
          <a:xfrm>
            <a:off x="8981409" y="2532689"/>
            <a:ext cx="2372390" cy="1792621"/>
          </a:xfrm>
          <a:prstGeom prst="rect">
            <a:avLst/>
          </a:prstGeom>
        </p:spPr>
      </p:pic>
      <p:sp>
        <p:nvSpPr>
          <p:cNvPr id="7" name="Speech Bubble: Rectangle with Corners Rounded 6">
            <a:extLst>
              <a:ext uri="{FF2B5EF4-FFF2-40B4-BE49-F238E27FC236}">
                <a16:creationId xmlns:a16="http://schemas.microsoft.com/office/drawing/2014/main" id="{E60272BF-8BE4-6561-DC9B-9B55C8555B59}"/>
              </a:ext>
            </a:extLst>
          </p:cNvPr>
          <p:cNvSpPr/>
          <p:nvPr/>
        </p:nvSpPr>
        <p:spPr>
          <a:xfrm>
            <a:off x="7036067" y="1825625"/>
            <a:ext cx="4206240" cy="2784876"/>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7" name="Audio 96">
            <a:hlinkClick r:id="" action="ppaction://media"/>
            <a:extLst>
              <a:ext uri="{FF2B5EF4-FFF2-40B4-BE49-F238E27FC236}">
                <a16:creationId xmlns:a16="http://schemas.microsoft.com/office/drawing/2014/main" id="{2628B028-CB2A-7AAB-A570-E2F63FBDEE5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9647216"/>
      </p:ext>
    </p:extLst>
  </p:cSld>
  <p:clrMapOvr>
    <a:masterClrMapping/>
  </p:clrMapOvr>
  <mc:AlternateContent xmlns:mc="http://schemas.openxmlformats.org/markup-compatibility/2006" xmlns:p14="http://schemas.microsoft.com/office/powerpoint/2010/main">
    <mc:Choice Requires="p14">
      <p:transition spd="slow" p14:dur="2000" advTm="94105"/>
    </mc:Choice>
    <mc:Fallback xmlns="">
      <p:transition spd="slow" advTm="9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B5CF-DC69-196E-AF04-952E5DB7F38A}"/>
              </a:ext>
            </a:extLst>
          </p:cNvPr>
          <p:cNvSpPr>
            <a:spLocks noGrp="1"/>
          </p:cNvSpPr>
          <p:nvPr>
            <p:ph type="title"/>
          </p:nvPr>
        </p:nvSpPr>
        <p:spPr>
          <a:xfrm>
            <a:off x="957942" y="365125"/>
            <a:ext cx="10515600" cy="1325563"/>
          </a:xfrm>
        </p:spPr>
        <p:txBody>
          <a:bodyPr/>
          <a:lstStyle/>
          <a:p>
            <a:r>
              <a:rPr lang="fi-FI"/>
              <a:t>Ennakoinnin peruskäsitteet haltuun Sitran työkalujen avulla</a:t>
            </a:r>
          </a:p>
        </p:txBody>
      </p:sp>
      <p:sp>
        <p:nvSpPr>
          <p:cNvPr id="3" name="Content Placeholder 2">
            <a:extLst>
              <a:ext uri="{FF2B5EF4-FFF2-40B4-BE49-F238E27FC236}">
                <a16:creationId xmlns:a16="http://schemas.microsoft.com/office/drawing/2014/main" id="{008764B4-85AA-B0EB-FE92-B5791AFB525E}"/>
              </a:ext>
            </a:extLst>
          </p:cNvPr>
          <p:cNvSpPr>
            <a:spLocks noGrp="1"/>
          </p:cNvSpPr>
          <p:nvPr>
            <p:ph idx="1"/>
          </p:nvPr>
        </p:nvSpPr>
        <p:spPr/>
        <p:txBody>
          <a:bodyPr>
            <a:normAutofit lnSpcReduction="10000"/>
          </a:bodyPr>
          <a:lstStyle/>
          <a:p>
            <a:r>
              <a:rPr lang="fi-FI"/>
              <a:t>Sitran tehtävänä luoda ymmärrystä Suomen tulevaisuuden kannalta merkittävistä kehityskuluista ja auttaa päätöksentekijöitä ja organisaatioita toimimaan ennakointitiedon pohjalta.</a:t>
            </a:r>
            <a:endParaRPr lang="en-US">
              <a:hlinkClick r:id="rId5"/>
            </a:endParaRPr>
          </a:p>
          <a:p>
            <a:pPr lvl="1"/>
            <a:r>
              <a:rPr lang="en-US" err="1">
                <a:hlinkClick r:id="rId5"/>
              </a:rPr>
              <a:t>Tulevaisuussanasto</a:t>
            </a:r>
            <a:r>
              <a:rPr lang="en-US">
                <a:hlinkClick r:id="rId5"/>
              </a:rPr>
              <a:t> – Sitra</a:t>
            </a:r>
            <a:endParaRPr lang="en-US"/>
          </a:p>
          <a:p>
            <a:pPr lvl="1"/>
            <a:r>
              <a:rPr lang="en-US" err="1">
                <a:hlinkClick r:id="rId6"/>
              </a:rPr>
              <a:t>Tulevaisuuden</a:t>
            </a:r>
            <a:r>
              <a:rPr lang="en-US">
                <a:hlinkClick r:id="rId6"/>
              </a:rPr>
              <a:t> </a:t>
            </a:r>
            <a:r>
              <a:rPr lang="en-US" err="1">
                <a:hlinkClick r:id="rId6"/>
              </a:rPr>
              <a:t>tekijän</a:t>
            </a:r>
            <a:r>
              <a:rPr lang="en-US">
                <a:hlinkClick r:id="rId6"/>
              </a:rPr>
              <a:t> </a:t>
            </a:r>
            <a:r>
              <a:rPr lang="en-US" err="1">
                <a:hlinkClick r:id="rId6"/>
              </a:rPr>
              <a:t>työkalupakki</a:t>
            </a:r>
            <a:r>
              <a:rPr lang="en-US">
                <a:hlinkClick r:id="rId6"/>
              </a:rPr>
              <a:t> – Sitra</a:t>
            </a:r>
            <a:endParaRPr lang="en-US"/>
          </a:p>
          <a:p>
            <a:pPr marL="0" indent="0">
              <a:buNone/>
            </a:pPr>
            <a:endParaRPr lang="fi-FI" b="1"/>
          </a:p>
          <a:p>
            <a:r>
              <a:rPr lang="fi-FI" b="1"/>
              <a:t>Megatrendi</a:t>
            </a:r>
            <a:r>
              <a:rPr lang="fi-FI"/>
              <a:t>: laaja muutoksen kaari, useista ilmiöistä koostuva yleinen kehityssuunta. Megatrendi kuvaa yhteiskunnallista muutosta, joka usein tapahtuu globaalilla tasolla ja joka ei muutu kovin nopeasti.</a:t>
            </a:r>
          </a:p>
          <a:p>
            <a:pPr lvl="1"/>
            <a:r>
              <a:rPr lang="fi-FI" sz="1900"/>
              <a:t>Työkalu, </a:t>
            </a:r>
            <a:r>
              <a:rPr lang="en-US" sz="1900" err="1">
                <a:hlinkClick r:id="rId7"/>
              </a:rPr>
              <a:t>Megatrendikortit</a:t>
            </a:r>
            <a:r>
              <a:rPr lang="en-US" sz="1900">
                <a:hlinkClick r:id="rId7"/>
              </a:rPr>
              <a:t> 2026 - Sitra</a:t>
            </a:r>
            <a:endParaRPr lang="fi-FI" sz="1900"/>
          </a:p>
          <a:p>
            <a:pPr marL="457200" lvl="1" indent="0">
              <a:buNone/>
            </a:pPr>
            <a:endParaRPr lang="fi-FI" sz="1100"/>
          </a:p>
          <a:p>
            <a:pPr marL="0" indent="0">
              <a:buNone/>
            </a:pPr>
            <a:endParaRPr lang="fi-FI"/>
          </a:p>
        </p:txBody>
      </p:sp>
      <p:pic>
        <p:nvPicPr>
          <p:cNvPr id="30" name="Audio 29">
            <a:hlinkClick r:id="" action="ppaction://media"/>
            <a:extLst>
              <a:ext uri="{FF2B5EF4-FFF2-40B4-BE49-F238E27FC236}">
                <a16:creationId xmlns:a16="http://schemas.microsoft.com/office/drawing/2014/main" id="{95823DC4-6035-8837-444C-AD45AE33F7A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5547451"/>
      </p:ext>
    </p:extLst>
  </p:cSld>
  <p:clrMapOvr>
    <a:masterClrMapping/>
  </p:clrMapOvr>
  <mc:AlternateContent xmlns:mc="http://schemas.openxmlformats.org/markup-compatibility/2006" xmlns:p14="http://schemas.microsoft.com/office/powerpoint/2010/main">
    <mc:Choice Requires="p14">
      <p:transition spd="slow" p14:dur="2000" advTm="64250"/>
    </mc:Choice>
    <mc:Fallback xmlns="">
      <p:transition spd="slow" advTm="64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DEBEA3-6F84-E460-A9D8-B03C3CDB0DAC}"/>
              </a:ext>
            </a:extLst>
          </p:cNvPr>
          <p:cNvSpPr>
            <a:spLocks noGrp="1"/>
          </p:cNvSpPr>
          <p:nvPr>
            <p:ph type="title"/>
          </p:nvPr>
        </p:nvSpPr>
        <p:spPr/>
        <p:txBody>
          <a:bodyPr/>
          <a:lstStyle/>
          <a:p>
            <a:r>
              <a:rPr lang="fi-FI"/>
              <a:t>Ennakoinnin peruskäsitteitä </a:t>
            </a:r>
          </a:p>
        </p:txBody>
      </p:sp>
      <p:sp>
        <p:nvSpPr>
          <p:cNvPr id="3" name="Content Placeholder 2">
            <a:extLst>
              <a:ext uri="{FF2B5EF4-FFF2-40B4-BE49-F238E27FC236}">
                <a16:creationId xmlns:a16="http://schemas.microsoft.com/office/drawing/2014/main" id="{353E9703-5BB5-C111-1479-20D253796B80}"/>
              </a:ext>
            </a:extLst>
          </p:cNvPr>
          <p:cNvSpPr>
            <a:spLocks noGrp="1"/>
          </p:cNvSpPr>
          <p:nvPr>
            <p:ph idx="1"/>
          </p:nvPr>
        </p:nvSpPr>
        <p:spPr/>
        <p:txBody>
          <a:bodyPr>
            <a:normAutofit/>
          </a:bodyPr>
          <a:lstStyle/>
          <a:p>
            <a:r>
              <a:rPr lang="fi-FI" b="1"/>
              <a:t>Trendi</a:t>
            </a:r>
            <a:r>
              <a:rPr lang="fi-FI"/>
              <a:t>: kehityssuunta, kuvaus muutoksesta. Trendi kertoo, mihin suuntaan asiat tällä hetkellä muuttuvat. Trendit voivat vaihdella alueittain ja muuttua lyhyelläkin aikavälillä.</a:t>
            </a:r>
          </a:p>
          <a:p>
            <a:pPr lvl="1"/>
            <a:r>
              <a:rPr lang="fi-FI" sz="1900"/>
              <a:t>Työkalu, </a:t>
            </a:r>
            <a:r>
              <a:rPr lang="en-US" sz="1900">
                <a:hlinkClick r:id="rId5"/>
              </a:rPr>
              <a:t>Ota </a:t>
            </a:r>
            <a:r>
              <a:rPr lang="en-US" sz="1900" err="1">
                <a:hlinkClick r:id="rId5"/>
              </a:rPr>
              <a:t>trendi</a:t>
            </a:r>
            <a:r>
              <a:rPr lang="en-US" sz="1900">
                <a:hlinkClick r:id="rId5"/>
              </a:rPr>
              <a:t> </a:t>
            </a:r>
            <a:r>
              <a:rPr lang="en-US" sz="1900" err="1">
                <a:hlinkClick r:id="rId5"/>
              </a:rPr>
              <a:t>haltuun</a:t>
            </a:r>
            <a:r>
              <a:rPr lang="en-US" sz="1900">
                <a:hlinkClick r:id="rId5"/>
              </a:rPr>
              <a:t> – Sitra</a:t>
            </a:r>
            <a:endParaRPr lang="en-US" sz="1900"/>
          </a:p>
          <a:p>
            <a:pPr marL="457200" lvl="1" indent="0">
              <a:buNone/>
            </a:pPr>
            <a:endParaRPr lang="fi-FI" sz="1900"/>
          </a:p>
          <a:p>
            <a:r>
              <a:rPr lang="fi-FI" b="1"/>
              <a:t>Heikko signaali</a:t>
            </a:r>
            <a:r>
              <a:rPr lang="fi-FI"/>
              <a:t>: merkki nousevasta asiasta tai ensioire muutoksesta, joka saattaa olla tulevaisuudessa merkittävä. Asia, joka on jo todella tapahtunut, mutta se voi tuntua oudolta, yllättävältä, tai hämmentävältä. Ohjaa kysymään ”mitä jos?”</a:t>
            </a:r>
          </a:p>
          <a:p>
            <a:pPr lvl="1"/>
            <a:r>
              <a:rPr lang="fi-FI" sz="1800"/>
              <a:t>Opas, </a:t>
            </a:r>
            <a:r>
              <a:rPr lang="en-US" sz="1800" err="1">
                <a:hlinkClick r:id="rId6"/>
              </a:rPr>
              <a:t>Heikkoja</a:t>
            </a:r>
            <a:r>
              <a:rPr lang="en-US" sz="1800">
                <a:hlinkClick r:id="rId6"/>
              </a:rPr>
              <a:t> </a:t>
            </a:r>
            <a:r>
              <a:rPr lang="en-US" sz="1800" err="1">
                <a:hlinkClick r:id="rId6"/>
              </a:rPr>
              <a:t>signaaleja</a:t>
            </a:r>
            <a:r>
              <a:rPr lang="en-US" sz="1800">
                <a:hlinkClick r:id="rId6"/>
              </a:rPr>
              <a:t> </a:t>
            </a:r>
            <a:r>
              <a:rPr lang="en-US" sz="1800" err="1">
                <a:hlinkClick r:id="rId6"/>
              </a:rPr>
              <a:t>tulevaisuudesta</a:t>
            </a:r>
            <a:r>
              <a:rPr lang="en-US" sz="1800">
                <a:hlinkClick r:id="rId6"/>
              </a:rPr>
              <a:t> - Sitra</a:t>
            </a:r>
            <a:endParaRPr lang="en-US" sz="1800">
              <a:hlinkClick r:id="rId7"/>
            </a:endParaRPr>
          </a:p>
          <a:p>
            <a:pPr lvl="1"/>
            <a:r>
              <a:rPr lang="fi-FI" sz="1800"/>
              <a:t>Työkalu, </a:t>
            </a:r>
            <a:r>
              <a:rPr lang="en-US" sz="1800" err="1">
                <a:hlinkClick r:id="rId7"/>
              </a:rPr>
              <a:t>Heikot</a:t>
            </a:r>
            <a:r>
              <a:rPr lang="en-US" sz="1800">
                <a:hlinkClick r:id="rId7"/>
              </a:rPr>
              <a:t> </a:t>
            </a:r>
            <a:r>
              <a:rPr lang="en-US" sz="1800" err="1">
                <a:hlinkClick r:id="rId7"/>
              </a:rPr>
              <a:t>signaalit</a:t>
            </a:r>
            <a:r>
              <a:rPr lang="en-US" sz="1800">
                <a:hlinkClick r:id="rId7"/>
              </a:rPr>
              <a:t> -</a:t>
            </a:r>
            <a:r>
              <a:rPr lang="en-US" sz="1800" err="1">
                <a:hlinkClick r:id="rId7"/>
              </a:rPr>
              <a:t>luotain</a:t>
            </a:r>
            <a:r>
              <a:rPr lang="en-US" sz="1800">
                <a:hlinkClick r:id="rId7"/>
              </a:rPr>
              <a:t> - Sitra</a:t>
            </a:r>
            <a:endParaRPr lang="fi-FI" sz="1800"/>
          </a:p>
          <a:p>
            <a:pPr marL="0" indent="0">
              <a:buNone/>
            </a:pPr>
            <a:endParaRPr lang="fi-FI"/>
          </a:p>
          <a:p>
            <a:endParaRPr lang="fi-FI"/>
          </a:p>
        </p:txBody>
      </p:sp>
      <p:pic>
        <p:nvPicPr>
          <p:cNvPr id="31" name="Audio 30">
            <a:hlinkClick r:id="" action="ppaction://media"/>
            <a:extLst>
              <a:ext uri="{FF2B5EF4-FFF2-40B4-BE49-F238E27FC236}">
                <a16:creationId xmlns:a16="http://schemas.microsoft.com/office/drawing/2014/main" id="{6BADA10E-C6A9-871A-8564-FF2BED4C237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0344609"/>
      </p:ext>
    </p:extLst>
  </p:cSld>
  <p:clrMapOvr>
    <a:masterClrMapping/>
  </p:clrMapOvr>
  <mc:AlternateContent xmlns:mc="http://schemas.openxmlformats.org/markup-compatibility/2006" xmlns:p14="http://schemas.microsoft.com/office/powerpoint/2010/main">
    <mc:Choice Requires="p14">
      <p:transition spd="slow" p14:dur="2000" advTm="30881"/>
    </mc:Choice>
    <mc:Fallback xmlns="">
      <p:transition spd="slow" advTm="30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2525-6229-88F5-A606-81293E16F6B3}"/>
              </a:ext>
            </a:extLst>
          </p:cNvPr>
          <p:cNvSpPr>
            <a:spLocks noGrp="1"/>
          </p:cNvSpPr>
          <p:nvPr>
            <p:ph type="title"/>
          </p:nvPr>
        </p:nvSpPr>
        <p:spPr/>
        <p:txBody>
          <a:bodyPr/>
          <a:lstStyle/>
          <a:p>
            <a:r>
              <a:rPr lang="fi-FI"/>
              <a:t>Ennakoinnin peruskäsitteitä</a:t>
            </a:r>
          </a:p>
        </p:txBody>
      </p:sp>
      <p:sp>
        <p:nvSpPr>
          <p:cNvPr id="3" name="Content Placeholder 2">
            <a:extLst>
              <a:ext uri="{FF2B5EF4-FFF2-40B4-BE49-F238E27FC236}">
                <a16:creationId xmlns:a16="http://schemas.microsoft.com/office/drawing/2014/main" id="{353E9703-5BB5-C111-1479-20D253796B80}"/>
              </a:ext>
            </a:extLst>
          </p:cNvPr>
          <p:cNvSpPr>
            <a:spLocks noGrp="1"/>
          </p:cNvSpPr>
          <p:nvPr>
            <p:ph idx="1"/>
          </p:nvPr>
        </p:nvSpPr>
        <p:spPr/>
        <p:txBody>
          <a:bodyPr>
            <a:normAutofit fontScale="85000" lnSpcReduction="10000"/>
          </a:bodyPr>
          <a:lstStyle/>
          <a:p>
            <a:r>
              <a:rPr lang="fi-FI" b="1"/>
              <a:t>Tulevaisuuskuva</a:t>
            </a:r>
            <a:r>
              <a:rPr lang="fi-FI"/>
              <a:t>: kuvaus mahdollisesta tulevaisuudesta esimerkiksi kuvien, tekstin tai videon avulla. Tulevaisuuskuvien avulla hahmotetaan ja havainnollistetaan erilaisia tulevaisuuden mahdollisuuksia.</a:t>
            </a:r>
          </a:p>
          <a:p>
            <a:r>
              <a:rPr lang="fi-FI" b="1"/>
              <a:t>Skenaario</a:t>
            </a:r>
            <a:r>
              <a:rPr lang="fi-FI"/>
              <a:t>: Polku nykyhetkestä tiettyyn tulevaisuudenkuvaan tai sieltä nykyhetkeen. Skenaario muodostuu joukosta toisiaan seuraavia tapahtumia, jotka muodostavat uskottavan polun tulevaisuudenkuvan ja nykyhetken välillä.</a:t>
            </a:r>
          </a:p>
          <a:p>
            <a:r>
              <a:rPr lang="fi-FI" b="1"/>
              <a:t>Visio</a:t>
            </a:r>
            <a:r>
              <a:rPr lang="fi-FI"/>
              <a:t>: kuvaus toivotusta tulevaisuuden tilasta. Visio kuvaa toimijan tahtotilaa ja edellyttää toimia, jotta sen kuvaamaan maailmaan päästään.</a:t>
            </a:r>
          </a:p>
          <a:p>
            <a:pPr marL="0" indent="0">
              <a:buNone/>
            </a:pPr>
            <a:endParaRPr lang="fi-FI" sz="1900"/>
          </a:p>
          <a:p>
            <a:pPr marL="0" indent="0" algn="ctr">
              <a:buNone/>
            </a:pPr>
            <a:r>
              <a:rPr lang="fi-FI"/>
              <a:t>Tiivistetysti: trendit kuvaavat tällä hetkellä näkyviä kehityskulkuja, heikot signaalit ei-ilmeisiä kehityskulkuja ja visio sitä, minkä tulevaisuuskuvan halutaan tapahtuvan ja miten trendeihin ja heikkoihin signaaleihin suhtaudutaan.</a:t>
            </a:r>
          </a:p>
          <a:p>
            <a:endParaRPr lang="fi-FI"/>
          </a:p>
          <a:p>
            <a:endParaRPr lang="fi-FI"/>
          </a:p>
        </p:txBody>
      </p:sp>
      <p:pic>
        <p:nvPicPr>
          <p:cNvPr id="7" name="Audio 6">
            <a:hlinkClick r:id="" action="ppaction://media"/>
            <a:extLst>
              <a:ext uri="{FF2B5EF4-FFF2-40B4-BE49-F238E27FC236}">
                <a16:creationId xmlns:a16="http://schemas.microsoft.com/office/drawing/2014/main" id="{C5D02F38-4A8D-9E3C-64C4-E61E7339DF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8541176"/>
      </p:ext>
    </p:extLst>
  </p:cSld>
  <p:clrMapOvr>
    <a:masterClrMapping/>
  </p:clrMapOvr>
  <mc:AlternateContent xmlns:mc="http://schemas.openxmlformats.org/markup-compatibility/2006" xmlns:p14="http://schemas.microsoft.com/office/powerpoint/2010/main">
    <mc:Choice Requires="p14">
      <p:transition spd="slow" p14:dur="2000" advTm="59802"/>
    </mc:Choice>
    <mc:Fallback xmlns="">
      <p:transition spd="slow" advTm="5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CA58-F103-793D-57C2-B3E67B5E2CFB}"/>
              </a:ext>
            </a:extLst>
          </p:cNvPr>
          <p:cNvSpPr>
            <a:spLocks noGrp="1"/>
          </p:cNvSpPr>
          <p:nvPr>
            <p:ph type="title"/>
          </p:nvPr>
        </p:nvSpPr>
        <p:spPr/>
        <p:txBody>
          <a:bodyPr/>
          <a:lstStyle/>
          <a:p>
            <a:r>
              <a:rPr lang="fi-FI"/>
              <a:t>Lähde liikkeelle tarpeen määrittelystä</a:t>
            </a:r>
          </a:p>
        </p:txBody>
      </p:sp>
      <p:sp>
        <p:nvSpPr>
          <p:cNvPr id="3" name="Content Placeholder 2">
            <a:extLst>
              <a:ext uri="{FF2B5EF4-FFF2-40B4-BE49-F238E27FC236}">
                <a16:creationId xmlns:a16="http://schemas.microsoft.com/office/drawing/2014/main" id="{609A08C3-F3A4-278C-0C68-ED34D0DED363}"/>
              </a:ext>
            </a:extLst>
          </p:cNvPr>
          <p:cNvSpPr>
            <a:spLocks noGrp="1"/>
          </p:cNvSpPr>
          <p:nvPr>
            <p:ph idx="1"/>
          </p:nvPr>
        </p:nvSpPr>
        <p:spPr>
          <a:xfrm>
            <a:off x="838200" y="1839168"/>
            <a:ext cx="10515600" cy="4351338"/>
          </a:xfrm>
        </p:spPr>
        <p:txBody>
          <a:bodyPr>
            <a:normAutofit lnSpcReduction="10000"/>
          </a:bodyPr>
          <a:lstStyle/>
          <a:p>
            <a:r>
              <a:rPr lang="fi-FI" sz="2400"/>
              <a:t>Ennakoinnissa on hyvä lähteä </a:t>
            </a:r>
            <a:r>
              <a:rPr lang="fi-FI" sz="2400" b="1"/>
              <a:t>liikkeelle ongelman asettelusta </a:t>
            </a:r>
            <a:r>
              <a:rPr lang="fi-FI" sz="2400"/>
              <a:t>tai päätöksentekokysymyksestä. Kriittisiä kysymyksiä pohdittavaksi ennen ennakointityön aloittamista:</a:t>
            </a:r>
          </a:p>
          <a:p>
            <a:pPr lvl="1" algn="just"/>
            <a:r>
              <a:rPr lang="fi-FI" sz="2100"/>
              <a:t>Mitä ennakoidaan? </a:t>
            </a:r>
          </a:p>
          <a:p>
            <a:pPr lvl="1" algn="just"/>
            <a:r>
              <a:rPr lang="fi-FI" sz="2100"/>
              <a:t>Mitä ennakoinnilla tavoitellaan? </a:t>
            </a:r>
          </a:p>
          <a:p>
            <a:pPr lvl="1" algn="just"/>
            <a:r>
              <a:rPr lang="fi-FI" sz="2100"/>
              <a:t>Millaisiin kysymyksiin ollaan etsimässä näkemystä? </a:t>
            </a:r>
          </a:p>
          <a:p>
            <a:pPr lvl="1" algn="just"/>
            <a:r>
              <a:rPr lang="fi-FI" sz="2100"/>
              <a:t>Mikä on ennakoinnin motiivi: aito tarve, vai tehdään kun se näyttää yleisesti olevan tapana? </a:t>
            </a:r>
          </a:p>
          <a:p>
            <a:pPr lvl="1" algn="just"/>
            <a:r>
              <a:rPr lang="fi-FI" sz="2100"/>
              <a:t>Minkälaista vaikutusta ennakoinnilla tavoitellaan; olemassa olevan tilanteen jäsentämistä ja vakiinnuttamista, vai organisaation muutoksen ennakoimista ja tavoittelua? </a:t>
            </a:r>
          </a:p>
          <a:p>
            <a:pPr lvl="1" algn="just"/>
            <a:r>
              <a:rPr lang="fi-FI" sz="2100"/>
              <a:t>Kuinka pitkälle aikajänteelle ennakointi ulottuu? </a:t>
            </a:r>
          </a:p>
          <a:p>
            <a:pPr lvl="1" algn="just"/>
            <a:r>
              <a:rPr lang="fi-FI" sz="2100"/>
              <a:t>Kenelle ennakointia tehdään? sisäinen työkalu, vai onko tarkoitus sitouttaa myös ulkopuolisia sidosryhmiä? </a:t>
            </a:r>
          </a:p>
        </p:txBody>
      </p:sp>
      <p:sp>
        <p:nvSpPr>
          <p:cNvPr id="5" name="TextBox 4">
            <a:extLst>
              <a:ext uri="{FF2B5EF4-FFF2-40B4-BE49-F238E27FC236}">
                <a16:creationId xmlns:a16="http://schemas.microsoft.com/office/drawing/2014/main" id="{39E78AF0-3DFE-5978-E954-35AFFA31D3F5}"/>
              </a:ext>
            </a:extLst>
          </p:cNvPr>
          <p:cNvSpPr txBox="1"/>
          <p:nvPr/>
        </p:nvSpPr>
        <p:spPr>
          <a:xfrm>
            <a:off x="5313145" y="6492875"/>
            <a:ext cx="7091985" cy="523220"/>
          </a:xfrm>
          <a:prstGeom prst="rect">
            <a:avLst/>
          </a:prstGeom>
          <a:noFill/>
        </p:spPr>
        <p:txBody>
          <a:bodyPr wrap="square">
            <a:spAutoFit/>
          </a:bodyPr>
          <a:lstStyle/>
          <a:p>
            <a:r>
              <a:rPr lang="fi-FI" sz="1400"/>
              <a:t>Lähde: Aalto (2022) </a:t>
            </a:r>
            <a:r>
              <a:rPr lang="en-FI" sz="1400"/>
              <a:t>E</a:t>
            </a:r>
            <a:r>
              <a:rPr lang="en-US" sz="1400" err="1"/>
              <a:t>nnakointi</a:t>
            </a:r>
            <a:r>
              <a:rPr lang="en-US" sz="1400"/>
              <a:t> – </a:t>
            </a:r>
            <a:r>
              <a:rPr lang="en-US" sz="1400" err="1"/>
              <a:t>tulevaisuuksiin</a:t>
            </a:r>
            <a:r>
              <a:rPr lang="en-US" sz="1400"/>
              <a:t> </a:t>
            </a:r>
            <a:r>
              <a:rPr lang="en-US" sz="1400" err="1"/>
              <a:t>varautumisen</a:t>
            </a:r>
            <a:r>
              <a:rPr lang="en-US" sz="1400"/>
              <a:t> ja </a:t>
            </a:r>
            <a:r>
              <a:rPr lang="en-US" sz="1400" err="1"/>
              <a:t>virittäytymisen</a:t>
            </a:r>
            <a:r>
              <a:rPr lang="en-US" sz="1400"/>
              <a:t> </a:t>
            </a:r>
            <a:r>
              <a:rPr lang="en-US" sz="1400" err="1"/>
              <a:t>näkökulma</a:t>
            </a:r>
            <a:endParaRPr lang="en-FI" sz="1400"/>
          </a:p>
          <a:p>
            <a:endParaRPr lang="fi-FI" sz="1400"/>
          </a:p>
        </p:txBody>
      </p:sp>
      <p:pic>
        <p:nvPicPr>
          <p:cNvPr id="19" name="Audio 18">
            <a:hlinkClick r:id="" action="ppaction://media"/>
            <a:extLst>
              <a:ext uri="{FF2B5EF4-FFF2-40B4-BE49-F238E27FC236}">
                <a16:creationId xmlns:a16="http://schemas.microsoft.com/office/drawing/2014/main" id="{35349CC3-BC09-E300-FDEE-74D99B6916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4377216"/>
      </p:ext>
    </p:extLst>
  </p:cSld>
  <p:clrMapOvr>
    <a:masterClrMapping/>
  </p:clrMapOvr>
  <mc:AlternateContent xmlns:mc="http://schemas.openxmlformats.org/markup-compatibility/2006" xmlns:p14="http://schemas.microsoft.com/office/powerpoint/2010/main">
    <mc:Choice Requires="p14">
      <p:transition spd="slow" p14:dur="2000" advTm="57751"/>
    </mc:Choice>
    <mc:Fallback xmlns="">
      <p:transition spd="slow" advTm="57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11</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1_Office-teema</vt:lpstr>
      <vt:lpstr>PowerPoint Presentation</vt:lpstr>
      <vt:lpstr>Nopeasti muuttuva toimintaympäristö luo haasteita päätöksentekoon</vt:lpstr>
      <vt:lpstr>Ennakointi ja tulevaisuudentutkimus</vt:lpstr>
      <vt:lpstr>Ylitä ennakkoluulot – ennakointi kuuluu kaikille</vt:lpstr>
      <vt:lpstr>Ennakoinnilla kilpailuetua</vt:lpstr>
      <vt:lpstr>Ennakoinnin peruskäsitteet haltuun Sitran työkalujen avulla</vt:lpstr>
      <vt:lpstr>Ennakoinnin peruskäsitteitä </vt:lpstr>
      <vt:lpstr>Ennakoinnin peruskäsitteitä</vt:lpstr>
      <vt:lpstr>Lähde liikkeelle tarpeen määrittelystä</vt:lpstr>
      <vt:lpstr>Organisaatioiden ennakointitasoja</vt:lpstr>
      <vt:lpstr>Toimintaympäristön analyysi - PESTE</vt:lpstr>
      <vt:lpstr>Vaihtoehtoiset tulevaisuudet - Kolme horisonttia </vt:lpstr>
      <vt:lpstr>Ennakointikyvyn elementit</vt:lpstr>
      <vt:lpstr>Työkaluja ennakoinnin liittämiseksi osaksi  tuotekehitystä ja innovaatiotoimintaa</vt:lpstr>
      <vt:lpstr>PowerPoint Presentation</vt:lpstr>
      <vt:lpstr>Hyödynnä tarjolla olevaa tulevaisuustietoa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ChatGPT-työpaja</dc:title>
  <dc:creator>Tammi Toni</dc:creator>
  <cp:revision>4</cp:revision>
  <dcterms:created xsi:type="dcterms:W3CDTF">2024-04-08T08:35:33Z</dcterms:created>
  <dcterms:modified xsi:type="dcterms:W3CDTF">2026-01-26T13:30:05Z</dcterms:modified>
</cp:coreProperties>
</file>